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8" r:id="rId5"/>
    <p:sldId id="262" r:id="rId6"/>
    <p:sldId id="274" r:id="rId7"/>
    <p:sldId id="277" r:id="rId8"/>
    <p:sldId id="278" r:id="rId9"/>
    <p:sldId id="279" r:id="rId10"/>
    <p:sldId id="276" r:id="rId11"/>
    <p:sldId id="282" r:id="rId12"/>
    <p:sldId id="280" r:id="rId13"/>
    <p:sldId id="281" r:id="rId14"/>
    <p:sldId id="285" r:id="rId15"/>
    <p:sldId id="264" r:id="rId16"/>
    <p:sldId id="272" r:id="rId17"/>
    <p:sldId id="286" r:id="rId18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869" y="-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7880"/>
            <a:ext cx="1051524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25840" y="409788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838080" y="409788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7" name="Рисунок 3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0880" y="4097880"/>
            <a:ext cx="2600640" cy="207504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3120" y="4097880"/>
            <a:ext cx="2600640" cy="2075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13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58114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838080" y="409788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13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25840" y="409788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838080" y="4097880"/>
            <a:ext cx="105148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838080" y="4097880"/>
            <a:ext cx="1051524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225840" y="409788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838080" y="409788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76" name="Рисунок 7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0880" y="4097880"/>
            <a:ext cx="2600640" cy="2075040"/>
          </a:xfrm>
          <a:prstGeom prst="rect">
            <a:avLst/>
          </a:prstGeom>
          <a:ln>
            <a:noFill/>
          </a:ln>
        </p:spPr>
      </p:pic>
      <p:pic>
        <p:nvPicPr>
          <p:cNvPr id="77" name="Рисунок 7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3120" y="4097880"/>
            <a:ext cx="2600640" cy="2075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13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58114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838080" y="409788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225840" y="409788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838080" y="4097880"/>
            <a:ext cx="105148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838080" y="4097880"/>
            <a:ext cx="1051524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225840" y="409788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838080" y="409788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16" name="Рисунок 1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0880" y="4097880"/>
            <a:ext cx="2600640" cy="2075040"/>
          </a:xfrm>
          <a:prstGeom prst="rect">
            <a:avLst/>
          </a:prstGeom>
          <a:ln>
            <a:noFill/>
          </a:ln>
        </p:spPr>
      </p:pic>
      <p:pic>
        <p:nvPicPr>
          <p:cNvPr id="117" name="Рисунок 1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3120" y="4097880"/>
            <a:ext cx="2600640" cy="2075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58114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838080" y="409788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5840" y="409788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5840" y="1825560"/>
            <a:ext cx="51310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7880"/>
            <a:ext cx="10514880" cy="20750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200">
                <a:solidFill>
                  <a:srgbClr val="8B8B8B"/>
                </a:solidFill>
                <a:latin typeface="Calibri"/>
              </a:rPr>
              <a:t>9.4.21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C7FE6F8D-895A-48A4-AA08-EF416A4DD232}" type="slidenum">
              <a:rPr lang="ru-RU" sz="120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‹#›</a:t>
            </a:fld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4400">
                <a:solidFill>
                  <a:srgbClr val="000000"/>
                </a:solidFill>
                <a:latin typeface="Calibri Light"/>
              </a:rPr>
              <a:t>Для правки текста заголовка щелкните мышьюОбразец заголовка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buSzPct val="25000"/>
              <a:buFont typeface="StarSymbol"/>
              <a:buChar char=""/>
            </a:pPr>
            <a:r>
              <a:rPr lang="ru-RU" sz="2800">
                <a:solidFill>
                  <a:srgbClr val="000000"/>
                </a:solidFill>
                <a:latin typeface="Calibri"/>
              </a:rPr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 sz="2800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 sz="2800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 sz="2800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 sz="2800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 sz="2800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800">
                <a:solidFill>
                  <a:srgbClr val="000000"/>
                </a:solidFill>
                <a:latin typeface="Calibri"/>
              </a:rPr>
              <a:t>Седьмой уровень структурыОбразец текста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ru-RU" sz="2400">
                <a:solidFill>
                  <a:srgbClr val="000000"/>
                </a:solidFill>
                <a:latin typeface="Calibri"/>
              </a:rPr>
              <a:t>Второй уровень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ru-RU" sz="2000">
                <a:solidFill>
                  <a:srgbClr val="000000"/>
                </a:solidFill>
                <a:latin typeface="Calibri"/>
              </a:rPr>
              <a:t>Третий уровень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•"/>
            </a:pPr>
            <a:r>
              <a:rPr lang="ru-RU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/>
          </a:p>
          <a:p>
            <a:pPr lvl="4">
              <a:lnSpc>
                <a:spcPct val="100000"/>
              </a:lnSpc>
              <a:buFont typeface="Arial"/>
              <a:buChar char="•"/>
            </a:pPr>
            <a:r>
              <a:rPr lang="ru-RU">
                <a:solidFill>
                  <a:srgbClr val="000000"/>
                </a:solidFill>
                <a:latin typeface="Calibri"/>
              </a:rPr>
              <a:t>Пятый уровень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200">
                <a:solidFill>
                  <a:srgbClr val="8B8B8B"/>
                </a:solidFill>
                <a:latin typeface="Calibri"/>
              </a:rPr>
              <a:t>9.4.21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F60A5897-D45D-4F75-B0F2-F0B6963B5469}" type="slidenum">
              <a:rPr lang="ru-RU" sz="120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828800" y="533520"/>
            <a:ext cx="10058040" cy="11426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4400">
                <a:solidFill>
                  <a:srgbClr val="000000"/>
                </a:solidFill>
                <a:latin typeface="Calibri Light"/>
              </a:rPr>
              <a:t>Для правки текста заголовка щелкните мышьюОбразец заголовка</a:t>
            </a:r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1828800" y="1981080"/>
            <a:ext cx="10159560" cy="1980720"/>
          </a:xfrm>
          <a:prstGeom prst="rect">
            <a:avLst/>
          </a:prstGeom>
        </p:spPr>
        <p:txBody>
          <a:bodyPr/>
          <a:lstStyle/>
          <a:p>
            <a:pPr>
              <a:buSzPct val="25000"/>
              <a:buFont typeface="StarSymbol"/>
              <a:buChar char=""/>
            </a:pPr>
            <a:r>
              <a:rPr lang="ru-RU" sz="2800">
                <a:solidFill>
                  <a:srgbClr val="000000"/>
                </a:solidFill>
                <a:latin typeface="Calibri"/>
              </a:rPr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 sz="2800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 sz="2800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 sz="2800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 sz="2800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 sz="2800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800">
                <a:solidFill>
                  <a:srgbClr val="000000"/>
                </a:solidFill>
                <a:latin typeface="Calibri"/>
              </a:rPr>
              <a:t>Седьмой уровень структурыОбразец текста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ru-RU" sz="2400">
                <a:solidFill>
                  <a:srgbClr val="000000"/>
                </a:solidFill>
                <a:latin typeface="Calibri"/>
              </a:rPr>
              <a:t>Второй уровень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ru-RU" sz="2000">
                <a:solidFill>
                  <a:srgbClr val="000000"/>
                </a:solidFill>
                <a:latin typeface="Calibri"/>
              </a:rPr>
              <a:t>Третий уровень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•"/>
            </a:pPr>
            <a:r>
              <a:rPr lang="ru-RU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/>
          </a:p>
          <a:p>
            <a:pPr lvl="4">
              <a:lnSpc>
                <a:spcPct val="100000"/>
              </a:lnSpc>
              <a:buFont typeface="Arial"/>
              <a:buChar char="•"/>
            </a:pPr>
            <a:r>
              <a:rPr lang="ru-RU">
                <a:solidFill>
                  <a:srgbClr val="000000"/>
                </a:solidFill>
                <a:latin typeface="Calibri"/>
              </a:rPr>
              <a:t>Пятый уровень</a:t>
            </a:r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1828800" y="4114800"/>
            <a:ext cx="10159560" cy="1980720"/>
          </a:xfrm>
          <a:prstGeom prst="rect">
            <a:avLst/>
          </a:prstGeom>
        </p:spPr>
        <p:txBody>
          <a:bodyPr anchor="ctr"/>
          <a:lstStyle/>
          <a:p>
            <a:pPr>
              <a:buSzPct val="25000"/>
              <a:buFont typeface="StarSymbol"/>
              <a:buChar char=""/>
            </a:pPr>
            <a:r>
              <a:rPr lang="ru-RU" sz="1200">
                <a:solidFill>
                  <a:srgbClr val="8B8B8B"/>
                </a:solidFill>
                <a:latin typeface="Calibri"/>
              </a:rPr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 sz="1200">
                <a:solidFill>
                  <a:srgbClr val="8B8B8B"/>
                </a:solidFill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 sz="1200">
                <a:solidFill>
                  <a:srgbClr val="8B8B8B"/>
                </a:solidFill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 sz="1200">
                <a:solidFill>
                  <a:srgbClr val="8B8B8B"/>
                </a:solidFill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 sz="1200">
                <a:solidFill>
                  <a:srgbClr val="8B8B8B"/>
                </a:solidFill>
                <a:latin typeface="Calibri"/>
              </a:rPr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 sz="1200">
                <a:solidFill>
                  <a:srgbClr val="8B8B8B"/>
                </a:solidFill>
                <a:latin typeface="Calibri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1200">
                <a:solidFill>
                  <a:srgbClr val="8B8B8B"/>
                </a:solidFill>
                <a:latin typeface="Calibri"/>
              </a:rPr>
              <a:t>Седьмой уровень структурыОбразец текста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ru-RU" sz="2400">
                <a:solidFill>
                  <a:srgbClr val="000000"/>
                </a:solidFill>
                <a:latin typeface="Calibri"/>
              </a:rPr>
              <a:t>Второй уровень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ru-RU" sz="2000">
                <a:solidFill>
                  <a:srgbClr val="000000"/>
                </a:solidFill>
                <a:latin typeface="Calibri"/>
              </a:rPr>
              <a:t>Третий уровень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•"/>
            </a:pPr>
            <a:r>
              <a:rPr lang="ru-RU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/>
          </a:p>
          <a:p>
            <a:pPr lvl="4">
              <a:lnSpc>
                <a:spcPct val="100000"/>
              </a:lnSpc>
              <a:buFont typeface="Arial"/>
              <a:buChar char="•"/>
            </a:pPr>
            <a:r>
              <a:rPr lang="ru-RU">
                <a:solidFill>
                  <a:srgbClr val="000000"/>
                </a:solidFill>
                <a:latin typeface="Calibri"/>
              </a:rPr>
              <a:t>Пятый уровень</a:t>
            </a:r>
            <a:endParaRPr/>
          </a:p>
        </p:txBody>
      </p:sp>
      <p:sp>
        <p:nvSpPr>
          <p:cNvPr id="81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82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83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2E7E8D99-0783-4D32-B0A5-6D74DBC22C22}" type="slidenum">
              <a:rPr lang="ru-RU" sz="120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3.png"/><Relationship Id="rId7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юнармия\шаблон для презент\шабл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</p:spPr>
      </p:pic>
      <p:pic>
        <p:nvPicPr>
          <p:cNvPr id="120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3902" y="142852"/>
            <a:ext cx="1080720" cy="977400"/>
          </a:xfrm>
          <a:prstGeom prst="rect">
            <a:avLst/>
          </a:prstGeom>
          <a:ln w="9360"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4381488" y="1285860"/>
            <a:ext cx="3320640" cy="699840"/>
          </a:xfrm>
          <a:prstGeom prst="rect">
            <a:avLst/>
          </a:prstGeom>
          <a:noFill/>
          <a:ln w="9360"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5311800" y="3244680"/>
            <a:ext cx="183960" cy="367920"/>
          </a:xfrm>
          <a:prstGeom prst="rect">
            <a:avLst/>
          </a:prstGeom>
          <a:noFill/>
          <a:ln w="9360">
            <a:noFill/>
          </a:ln>
        </p:spPr>
      </p:sp>
      <p:sp>
        <p:nvSpPr>
          <p:cNvPr id="124" name="CustomShape 4"/>
          <p:cNvSpPr/>
          <p:nvPr/>
        </p:nvSpPr>
        <p:spPr>
          <a:xfrm>
            <a:off x="3309918" y="357166"/>
            <a:ext cx="7143800" cy="785818"/>
          </a:xfrm>
          <a:prstGeom prst="rect">
            <a:avLst/>
          </a:prstGeom>
          <a:noFill/>
          <a:ln w="9360">
            <a:noFill/>
          </a:ln>
        </p:spPr>
        <p:txBody>
          <a:bodyPr wrap="none" lIns="90000" tIns="45000" rIns="90000" bIns="45000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ФОРМИРОВАНИЕ И РАЗВИТИЕ ЛИЧНОСТИ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ЧЕРЕЗ ЮНАРМЕЙСКОЕ ДВИЖЕНИЕ</a:t>
            </a:r>
            <a:endParaRPr lang="ru-RU" sz="3200" dirty="0" smtClean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3200" dirty="0"/>
          </a:p>
        </p:txBody>
      </p:sp>
      <p:sp>
        <p:nvSpPr>
          <p:cNvPr id="125" name="CustomShape 5"/>
          <p:cNvSpPr/>
          <p:nvPr/>
        </p:nvSpPr>
        <p:spPr>
          <a:xfrm>
            <a:off x="809588" y="2786058"/>
            <a:ext cx="5715040" cy="173592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Быкова Лариса Викторовна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координатор юнармейского отряда</a:t>
            </a:r>
          </a:p>
          <a:p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ГБОУ СОШ №3 г.о. Чапаевск 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Самарской области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Рисунок 9" descr="photo_2025-10-22_15-33-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6" y="1714488"/>
            <a:ext cx="3643320" cy="485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юнармия\шаблон для презент\шабл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</p:spPr>
      </p:pic>
      <p:pic>
        <p:nvPicPr>
          <p:cNvPr id="3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8150" y="142852"/>
            <a:ext cx="1080720" cy="977400"/>
          </a:xfrm>
          <a:prstGeom prst="rect">
            <a:avLst/>
          </a:prstGeom>
          <a:ln w="9360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595670" y="428604"/>
            <a:ext cx="7216656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3200" b="1" dirty="0" smtClean="0">
                <a:solidFill>
                  <a:srgbClr val="FF0000"/>
                </a:solidFill>
                <a:latin typeface="Calibri"/>
              </a:rPr>
              <a:t>Значимые мероприятия в рамках ВПО!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5274" y="1714488"/>
            <a:ext cx="5429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Городская военно-патриотическая </a:t>
            </a:r>
            <a:r>
              <a:rPr lang="ru-RU" sz="2000" b="1" i="1" dirty="0" err="1" smtClean="0">
                <a:solidFill>
                  <a:schemeClr val="accent1">
                    <a:lumMod val="75000"/>
                  </a:schemeClr>
                </a:solidFill>
              </a:rPr>
              <a:t>квест-игра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 «Правнуки Победы» </a:t>
            </a:r>
          </a:p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(Положение об игре - на сайте школы)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 descr="photo_2025-02-18_15-10-5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71546"/>
            <a:ext cx="3571900" cy="2678925"/>
          </a:xfrm>
          <a:prstGeom prst="rect">
            <a:avLst/>
          </a:prstGeom>
        </p:spPr>
      </p:pic>
      <p:pic>
        <p:nvPicPr>
          <p:cNvPr id="10" name="Рисунок 9" descr="photo_2025-02-18_14-30-1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174" y="4000504"/>
            <a:ext cx="3286148" cy="2464611"/>
          </a:xfrm>
          <a:prstGeom prst="rect">
            <a:avLst/>
          </a:prstGeom>
        </p:spPr>
      </p:pic>
      <p:pic>
        <p:nvPicPr>
          <p:cNvPr id="11" name="Рисунок 10" descr="photo_2025-02-18_14-30-0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826" y="3929066"/>
            <a:ext cx="3429024" cy="2571768"/>
          </a:xfrm>
          <a:prstGeom prst="rect">
            <a:avLst/>
          </a:prstGeom>
        </p:spPr>
      </p:pic>
      <p:pic>
        <p:nvPicPr>
          <p:cNvPr id="8" name="Рисунок 7" descr="photo_2025-02-18_14-29-4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398" y="4000504"/>
            <a:ext cx="3333741" cy="250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юнармия\шаблон для презент\шабл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</p:spPr>
      </p:pic>
      <p:pic>
        <p:nvPicPr>
          <p:cNvPr id="3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8150" y="142852"/>
            <a:ext cx="1080720" cy="977400"/>
          </a:xfrm>
          <a:prstGeom prst="rect">
            <a:avLst/>
          </a:prstGeom>
          <a:ln w="9360"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381356" y="428604"/>
            <a:ext cx="7216656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3200" b="1" dirty="0" smtClean="0">
                <a:solidFill>
                  <a:srgbClr val="FF0000"/>
                </a:solidFill>
                <a:latin typeface="Calibri"/>
              </a:rPr>
              <a:t>Значимые мероприятия в рамках ВПО!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6712" y="1142984"/>
            <a:ext cx="650085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Ежегодные городские акции</a:t>
            </a:r>
          </a:p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(проводятся по инициативе участников ВПО)</a:t>
            </a:r>
          </a:p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«Звезда героя»</a:t>
            </a:r>
          </a:p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«Георгиевская ленточка»</a:t>
            </a:r>
          </a:p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«Вам, любимые!»</a:t>
            </a:r>
          </a:p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«Окна Победы»</a:t>
            </a:r>
          </a:p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«Красный тюльпан»</a:t>
            </a:r>
          </a:p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«Свеча Памяти»</a:t>
            </a:r>
          </a:p>
          <a:p>
            <a:pPr marL="342900" indent="-342900"/>
            <a:endParaRPr lang="ru-RU" sz="20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/>
            <a:endParaRPr lang="ru-RU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Рисунок 9" descr="8D_0MqkDFQ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960" y="4286256"/>
            <a:ext cx="3286148" cy="2464611"/>
          </a:xfrm>
          <a:prstGeom prst="rect">
            <a:avLst/>
          </a:prstGeom>
        </p:spPr>
      </p:pic>
      <p:pic>
        <p:nvPicPr>
          <p:cNvPr id="9" name="Рисунок 8" descr="3Sic_cvaCK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09918" y="3714752"/>
            <a:ext cx="3143240" cy="2357430"/>
          </a:xfrm>
          <a:prstGeom prst="rect">
            <a:avLst/>
          </a:prstGeom>
        </p:spPr>
      </p:pic>
      <p:pic>
        <p:nvPicPr>
          <p:cNvPr id="8" name="Рисунок 7" descr="1YVZ-1wa7PQ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81686" y="2500306"/>
            <a:ext cx="3238491" cy="2428868"/>
          </a:xfrm>
          <a:prstGeom prst="rect">
            <a:avLst/>
          </a:prstGeom>
        </p:spPr>
      </p:pic>
      <p:pic>
        <p:nvPicPr>
          <p:cNvPr id="11" name="Рисунок 10" descr="uzNmvELfrx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24892" y="928670"/>
            <a:ext cx="3428992" cy="2571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юнармия\шаблон для презент\шабл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183" y="0"/>
            <a:ext cx="12190413" cy="6858000"/>
          </a:xfrm>
          <a:prstGeom prst="rect">
            <a:avLst/>
          </a:prstGeom>
          <a:noFill/>
        </p:spPr>
      </p:pic>
      <p:pic>
        <p:nvPicPr>
          <p:cNvPr id="3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8150" y="142852"/>
            <a:ext cx="1080720" cy="977400"/>
          </a:xfrm>
          <a:prstGeom prst="rect">
            <a:avLst/>
          </a:prstGeom>
          <a:ln w="9360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809852" y="428604"/>
            <a:ext cx="8597675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3200" b="1" dirty="0" smtClean="0">
                <a:solidFill>
                  <a:srgbClr val="FF0000"/>
                </a:solidFill>
                <a:latin typeface="Calibri"/>
              </a:rPr>
              <a:t>СОВЕТ ОТЦОВ: Мужской взгляд на воспитание!</a:t>
            </a:r>
          </a:p>
        </p:txBody>
      </p:sp>
      <p:pic>
        <p:nvPicPr>
          <p:cNvPr id="7" name="Рисунок 6" descr="photo_2025-01-04_21-42-15.jpg"/>
          <p:cNvPicPr>
            <a:picLocks noChangeAspect="1"/>
          </p:cNvPicPr>
          <p:nvPr/>
        </p:nvPicPr>
        <p:blipFill>
          <a:blip r:embed="rId4"/>
          <a:srcRect t="40252" r="12499" b="14843"/>
          <a:stretch>
            <a:fillRect/>
          </a:stretch>
        </p:blipFill>
        <p:spPr>
          <a:xfrm>
            <a:off x="7691406" y="3648975"/>
            <a:ext cx="4500594" cy="3209025"/>
          </a:xfrm>
          <a:prstGeom prst="rect">
            <a:avLst/>
          </a:prstGeom>
        </p:spPr>
      </p:pic>
      <p:pic>
        <p:nvPicPr>
          <p:cNvPr id="9" name="Рисунок 8" descr="photo_2024-11-21_12-53-2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852" y="3571876"/>
            <a:ext cx="3381367" cy="2536025"/>
          </a:xfrm>
          <a:prstGeom prst="rect">
            <a:avLst/>
          </a:prstGeom>
        </p:spPr>
      </p:pic>
      <p:pic>
        <p:nvPicPr>
          <p:cNvPr id="10" name="Рисунок 9" descr="photo_2024-12-15_13-49-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6646" y="4143380"/>
            <a:ext cx="3333742" cy="2500306"/>
          </a:xfrm>
          <a:prstGeom prst="rect">
            <a:avLst/>
          </a:prstGeom>
        </p:spPr>
      </p:pic>
      <p:pic>
        <p:nvPicPr>
          <p:cNvPr id="6" name="Рисунок 5" descr="photo_2024-12-15_14-07-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53058" y="1643050"/>
            <a:ext cx="3640702" cy="273052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66712" y="1357298"/>
            <a:ext cx="65008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Разговор с отцом</a:t>
            </a:r>
          </a:p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Отцовский маршрут</a:t>
            </a:r>
          </a:p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Отец Мороз</a:t>
            </a:r>
          </a:p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Отцы космоса</a:t>
            </a:r>
          </a:p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Отцы против наркотиков</a:t>
            </a:r>
          </a:p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Мудрые советы отца</a:t>
            </a:r>
          </a:p>
          <a:p>
            <a:pPr marL="342900" indent="-342900"/>
            <a:endParaRPr lang="ru-RU" sz="20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/>
            <a:endParaRPr lang="ru-RU" sz="20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/>
            <a:endParaRPr lang="ru-RU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юнармия\шаблон для презент\шабл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</p:spPr>
      </p:pic>
      <p:sp>
        <p:nvSpPr>
          <p:cNvPr id="201" name="TextShape 2"/>
          <p:cNvSpPr txBox="1"/>
          <p:nvPr/>
        </p:nvSpPr>
        <p:spPr>
          <a:xfrm>
            <a:off x="1156680" y="798480"/>
            <a:ext cx="10515240" cy="43509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увеличение количества акции и мероприятий военно-патриотической направленности различного уровня;</a:t>
            </a:r>
            <a:endParaRPr b="1" i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качественный показатель участия в конкурсах, слетах и соревнованиях (наличие победителей и призеров);</a:t>
            </a:r>
            <a:endParaRPr b="1" i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количественный рост числа участников объединения;</a:t>
            </a:r>
            <a:endParaRPr b="1" i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рост числа привлеченных в объединение детей из неполных и многодетных семей, детей, оставшихся без попечения родителей, детей с ограниченными возможностями здоровья.</a:t>
            </a:r>
            <a:endParaRPr b="1" i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03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2600" y="0"/>
            <a:ext cx="1080720" cy="977400"/>
          </a:xfrm>
          <a:prstGeom prst="rect">
            <a:avLst/>
          </a:prstGeom>
          <a:ln w="9360">
            <a:noFill/>
          </a:ln>
        </p:spPr>
      </p:pic>
      <p:pic>
        <p:nvPicPr>
          <p:cNvPr id="8" name="Рисунок 7" descr="изображение_viber_2023-01-31_13-58-59-9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71464" y="3068960"/>
            <a:ext cx="4608512" cy="3456384"/>
          </a:xfrm>
          <a:prstGeom prst="rect">
            <a:avLst/>
          </a:prstGeom>
        </p:spPr>
      </p:pic>
      <p:pic>
        <p:nvPicPr>
          <p:cNvPr id="10" name="Рисунок 9" descr="изображение_viber_2023-02-27_14-22-47-0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12024" y="3068960"/>
            <a:ext cx="4572000" cy="3429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81356" y="428604"/>
            <a:ext cx="6174126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3200" b="1" dirty="0" smtClean="0">
                <a:solidFill>
                  <a:srgbClr val="FF0000"/>
                </a:solidFill>
                <a:latin typeface="Calibri"/>
              </a:rPr>
              <a:t>Результаты деятельности отряда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юнармия\шаблон для презент\шабл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</p:spPr>
      </p:pic>
      <p:pic>
        <p:nvPicPr>
          <p:cNvPr id="287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2600" y="0"/>
            <a:ext cx="1080720" cy="977400"/>
          </a:xfrm>
          <a:prstGeom prst="rect">
            <a:avLst/>
          </a:prstGeom>
          <a:ln w="9360">
            <a:noFill/>
          </a:ln>
        </p:spPr>
      </p:pic>
      <p:sp>
        <p:nvSpPr>
          <p:cNvPr id="288" name="CustomShape 1"/>
          <p:cNvSpPr/>
          <p:nvPr/>
        </p:nvSpPr>
        <p:spPr>
          <a:xfrm>
            <a:off x="4452926" y="142852"/>
            <a:ext cx="5676840" cy="759960"/>
          </a:xfrm>
          <a:prstGeom prst="rect">
            <a:avLst/>
          </a:prstGeom>
          <a:noFill/>
          <a:ln w="9360"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Мы в СМИ! </a:t>
            </a:r>
            <a:endParaRPr sz="320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9" name="Рисунок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2440" y="3552840"/>
            <a:ext cx="4532040" cy="3304800"/>
          </a:xfrm>
          <a:prstGeom prst="rect">
            <a:avLst/>
          </a:prstGeom>
          <a:ln w="9360">
            <a:noFill/>
          </a:ln>
        </p:spPr>
      </p:pic>
      <p:pic>
        <p:nvPicPr>
          <p:cNvPr id="290" name="Рисунок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4760" y="985680"/>
            <a:ext cx="4138200" cy="3090600"/>
          </a:xfrm>
          <a:prstGeom prst="rect">
            <a:avLst/>
          </a:prstGeom>
          <a:ln w="9360">
            <a:noFill/>
          </a:ln>
        </p:spPr>
      </p:pic>
      <p:pic>
        <p:nvPicPr>
          <p:cNvPr id="291" name="Рисунок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7960" y="3717720"/>
            <a:ext cx="2386080" cy="2975040"/>
          </a:xfrm>
          <a:prstGeom prst="rect">
            <a:avLst/>
          </a:prstGeom>
          <a:ln>
            <a:noFill/>
          </a:ln>
        </p:spPr>
      </p:pic>
      <p:pic>
        <p:nvPicPr>
          <p:cNvPr id="292" name="Рисунок 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80280" y="1016280"/>
            <a:ext cx="4337640" cy="2767680"/>
          </a:xfrm>
          <a:prstGeom prst="rect">
            <a:avLst/>
          </a:prstGeom>
          <a:ln>
            <a:noFill/>
          </a:ln>
        </p:spPr>
      </p:pic>
      <p:pic>
        <p:nvPicPr>
          <p:cNvPr id="293" name="Рисунок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672760" y="1537920"/>
            <a:ext cx="2959560" cy="4029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юнармия\шаблон для презент\шабл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" y="0"/>
            <a:ext cx="12190413" cy="6858000"/>
          </a:xfrm>
          <a:prstGeom prst="rect">
            <a:avLst/>
          </a:prstGeom>
          <a:noFill/>
        </p:spPr>
      </p:pic>
      <p:pic>
        <p:nvPicPr>
          <p:cNvPr id="5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6712" y="285728"/>
            <a:ext cx="1080720" cy="977400"/>
          </a:xfrm>
          <a:prstGeom prst="rect">
            <a:avLst/>
          </a:prstGeom>
          <a:ln w="9360">
            <a:noFill/>
          </a:ln>
        </p:spPr>
      </p:pic>
      <p:pic>
        <p:nvPicPr>
          <p:cNvPr id="1030" name="Рисунок 5" descr="qr-code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4100" y="3429000"/>
            <a:ext cx="2422525" cy="2422525"/>
          </a:xfrm>
          <a:prstGeom prst="rect">
            <a:avLst/>
          </a:prstGeom>
          <a:noFill/>
        </p:spPr>
      </p:pic>
      <p:pic>
        <p:nvPicPr>
          <p:cNvPr id="8" name="Рисунок 7" descr="https://sun9-12.userapi.com/impg/8izcLpTLin8ghQspQ1-YyKd0kK8KaZ7cggW04w/cTb10A1txbg.jpg?size=2560x1920&amp;quality=95&amp;sign=4b1fc5afe08191a8491656e236427ed4&amp;type=album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3124" y="4071942"/>
            <a:ext cx="1855470" cy="1691832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Рисунок 8" descr="qr-code (2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52662" y="500042"/>
            <a:ext cx="2492375" cy="2492375"/>
          </a:xfrm>
          <a:prstGeom prst="rect">
            <a:avLst/>
          </a:prstGeom>
          <a:noFill/>
        </p:spPr>
      </p:pic>
      <p:pic>
        <p:nvPicPr>
          <p:cNvPr id="1027" name="Рисунок 4" descr="https://sun9-4.userapi.com/impg/c858336/v858336894/11538d/YPxBgLhGIMA.jpg?size=1200x1187&amp;quality=96&amp;sign=aa34bad89ed00260531503973d1793b6&amp;type=albu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53124" y="1428736"/>
            <a:ext cx="1401763" cy="138747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953124" y="642918"/>
            <a:ext cx="1299587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6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ПРОМЕТЕЙ</a:t>
            </a:r>
            <a:endParaRPr lang="ru-RU" sz="1400" b="1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38744" y="3357562"/>
            <a:ext cx="6096000" cy="5027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560"/>
              </a:lnSpc>
              <a:spcAft>
                <a:spcPts val="0"/>
              </a:spcAft>
            </a:pPr>
            <a:endParaRPr lang="ru-RU" sz="1400" dirty="0" smtClean="0">
              <a:latin typeface="Calibri"/>
              <a:ea typeface="Times New Roman"/>
              <a:cs typeface="Times New Roman"/>
            </a:endParaRPr>
          </a:p>
          <a:p>
            <a:pPr>
              <a:lnSpc>
                <a:spcPts val="1560"/>
              </a:lnSpc>
              <a:spcAft>
                <a:spcPts val="0"/>
              </a:spcAft>
            </a:pPr>
            <a:r>
              <a:rPr lang="ru-RU" b="1" kern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kern="18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УСУ "МОЗГ" | ГБОУ СОШ №3 г.о. Чапаевск</a:t>
            </a:r>
            <a:endParaRPr lang="ru-RU" sz="1400" dirty="0">
              <a:latin typeface="Calibri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юнармия\шаблон для презент\шабл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</p:spPr>
      </p:pic>
      <p:sp>
        <p:nvSpPr>
          <p:cNvPr id="134" name="TextShape 1"/>
          <p:cNvSpPr txBox="1"/>
          <p:nvPr/>
        </p:nvSpPr>
        <p:spPr>
          <a:xfrm>
            <a:off x="1095340" y="1357298"/>
            <a:ext cx="10515240" cy="434933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0000"/>
              </a:lnSpc>
            </a:pPr>
            <a:r>
              <a:rPr lang="ru-RU" sz="2400" b="1" dirty="0">
                <a:solidFill>
                  <a:srgbClr val="FF0000"/>
                </a:solidFill>
                <a:latin typeface="Calibri"/>
              </a:rPr>
              <a:t>Актуальность программы</a:t>
            </a:r>
            <a:endParaRPr dirty="0"/>
          </a:p>
          <a:p>
            <a:pPr>
              <a:lnSpc>
                <a:spcPct val="70000"/>
              </a:lnSpc>
            </a:pPr>
            <a:r>
              <a:rPr lang="ru-RU" sz="2400" dirty="0">
                <a:solidFill>
                  <a:srgbClr val="000000"/>
                </a:solidFill>
                <a:latin typeface="Calibri"/>
              </a:rPr>
              <a:t>призвана решить проблему патриотического воспитания детей и молодежи.</a:t>
            </a:r>
            <a:endParaRPr dirty="0"/>
          </a:p>
          <a:p>
            <a:pPr>
              <a:lnSpc>
                <a:spcPct val="70000"/>
              </a:lnSpc>
            </a:pPr>
            <a:r>
              <a:rPr lang="ru-RU" sz="2400" b="1" dirty="0">
                <a:solidFill>
                  <a:srgbClr val="FF0000"/>
                </a:solidFill>
                <a:latin typeface="Calibri"/>
              </a:rPr>
              <a:t>Практическая значимость</a:t>
            </a:r>
            <a:r>
              <a:rPr lang="ru-RU" sz="2400" dirty="0">
                <a:solidFill>
                  <a:srgbClr val="FF0000"/>
                </a:solidFill>
                <a:latin typeface="Calibri"/>
              </a:rPr>
              <a:t> : </a:t>
            </a:r>
            <a:endParaRPr dirty="0"/>
          </a:p>
          <a:p>
            <a:pPr>
              <a:lnSpc>
                <a:spcPct val="70000"/>
              </a:lnSpc>
            </a:pPr>
            <a:r>
              <a:rPr lang="ru-RU" sz="2400" dirty="0">
                <a:solidFill>
                  <a:srgbClr val="000000"/>
                </a:solidFill>
                <a:latin typeface="Calibri"/>
              </a:rPr>
              <a:t>–«юнармейцы» смогут применить полученные знания и полученный опыт в высших учебных заведениях путём основания новых организаций и участия в различных военно-патриотических, спортивных, интеллектуальных, творческих и туристических мероприятиях на более высоком уровне.</a:t>
            </a:r>
            <a:endParaRPr dirty="0"/>
          </a:p>
          <a:p>
            <a:pPr>
              <a:lnSpc>
                <a:spcPct val="70000"/>
              </a:lnSpc>
            </a:pPr>
            <a:r>
              <a:rPr lang="ru-RU" sz="2400" dirty="0">
                <a:solidFill>
                  <a:srgbClr val="000000"/>
                </a:solidFill>
                <a:latin typeface="Calibri"/>
              </a:rPr>
              <a:t> </a:t>
            </a:r>
            <a:endParaRPr dirty="0"/>
          </a:p>
        </p:txBody>
      </p:sp>
      <p:pic>
        <p:nvPicPr>
          <p:cNvPr id="138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2600" y="0"/>
            <a:ext cx="1080720" cy="977400"/>
          </a:xfrm>
          <a:prstGeom prst="rect">
            <a:avLst/>
          </a:prstGeom>
          <a:ln w="9360">
            <a:noFill/>
          </a:ln>
        </p:spPr>
      </p:pic>
      <p:pic>
        <p:nvPicPr>
          <p:cNvPr id="7" name="Рисунок 6" descr="изображение_viber_2023-01-31_13-58-59-8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7504" y="3286124"/>
            <a:ext cx="4429156" cy="332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3902" y="214290"/>
            <a:ext cx="1134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endParaRPr lang="ru-RU" b="1" dirty="0" smtClean="0">
              <a:solidFill>
                <a:srgbClr val="FF0000"/>
              </a:solidFill>
              <a:latin typeface="Calibri"/>
            </a:endParaRPr>
          </a:p>
          <a:p>
            <a:pPr algn="ctr">
              <a:lnSpc>
                <a:spcPct val="70000"/>
              </a:lnSpc>
            </a:pPr>
            <a:r>
              <a:rPr lang="ru-RU" sz="3600" b="1" dirty="0" smtClean="0">
                <a:solidFill>
                  <a:srgbClr val="FF0000"/>
                </a:solidFill>
                <a:latin typeface="Calibri"/>
              </a:rPr>
              <a:t>Организация обучающей деятельности</a:t>
            </a:r>
          </a:p>
          <a:p>
            <a:pPr algn="ctr">
              <a:lnSpc>
                <a:spcPct val="70000"/>
              </a:lnSpc>
            </a:pPr>
            <a:endParaRPr lang="ru-RU" b="1" dirty="0" smtClean="0">
              <a:solidFill>
                <a:srgbClr val="FF0000"/>
              </a:solidFill>
              <a:latin typeface="Calibri"/>
            </a:endParaRPr>
          </a:p>
          <a:p>
            <a:pPr>
              <a:lnSpc>
                <a:spcPct val="70000"/>
              </a:lnSpc>
            </a:pP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</a:rPr>
              <a:t>ПРОГРАММА ВОЕННО-ПАТРИОТИЧЕСКОГО ВОСПИТАНИЯ «ЮНАРМЕЕЦ»</a:t>
            </a:r>
            <a:endParaRPr lang="ru-RU" sz="2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9" name="Рисунок 8" descr="изображение_viber_2023-01-31_14-14-04-6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9654" y="3286124"/>
            <a:ext cx="4500594" cy="3375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user\Desktop\юнармия\шаблон для презент\шабл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</p:spPr>
      </p:pic>
      <p:sp>
        <p:nvSpPr>
          <p:cNvPr id="158" name="CustomShape 1"/>
          <p:cNvSpPr/>
          <p:nvPr/>
        </p:nvSpPr>
        <p:spPr>
          <a:xfrm>
            <a:off x="3944880" y="2128680"/>
            <a:ext cx="4406400" cy="2155320"/>
          </a:xfrm>
          <a:prstGeom prst="ellipse">
            <a:avLst/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000000"/>
                </a:solidFill>
              </a:rPr>
              <a:t>ОСНОВНЫЕ </a:t>
            </a:r>
            <a:r>
              <a:rPr lang="ru-RU" b="1" dirty="0" smtClean="0">
                <a:solidFill>
                  <a:srgbClr val="000000"/>
                </a:solidFill>
              </a:rPr>
              <a:t>НАПРАВЛЕНИЯ</a:t>
            </a:r>
          </a:p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rgbClr val="000000"/>
                </a:solidFill>
              </a:rPr>
              <a:t>ДЕЯТЕЛЬНОСТИ</a:t>
            </a:r>
            <a:endParaRPr b="1"/>
          </a:p>
        </p:txBody>
      </p:sp>
      <p:sp>
        <p:nvSpPr>
          <p:cNvPr id="159" name="CustomShape 2"/>
          <p:cNvSpPr/>
          <p:nvPr/>
        </p:nvSpPr>
        <p:spPr>
          <a:xfrm>
            <a:off x="1559160" y="878400"/>
            <a:ext cx="2179386" cy="1569600"/>
          </a:xfrm>
          <a:prstGeom prst="rect">
            <a:avLst/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Военно-патриотическое</a:t>
            </a:r>
            <a:endParaRPr sz="1600" b="1">
              <a:latin typeface="+mj-lt"/>
            </a:endParaRPr>
          </a:p>
        </p:txBody>
      </p:sp>
      <p:sp>
        <p:nvSpPr>
          <p:cNvPr id="160" name="CustomShape 3"/>
          <p:cNvSpPr/>
          <p:nvPr/>
        </p:nvSpPr>
        <p:spPr>
          <a:xfrm>
            <a:off x="6030000" y="0"/>
            <a:ext cx="1746000" cy="1391760"/>
          </a:xfrm>
          <a:prstGeom prst="rect">
            <a:avLst/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1" dirty="0" smtClean="0"/>
              <a:t>Духовно-нравственное развитие</a:t>
            </a:r>
            <a:endParaRPr/>
          </a:p>
        </p:txBody>
      </p:sp>
      <p:sp>
        <p:nvSpPr>
          <p:cNvPr id="161" name="CustomShape 4"/>
          <p:cNvSpPr/>
          <p:nvPr/>
        </p:nvSpPr>
        <p:spPr>
          <a:xfrm>
            <a:off x="8982000" y="860400"/>
            <a:ext cx="1896840" cy="1514160"/>
          </a:xfrm>
          <a:prstGeom prst="rect">
            <a:avLst/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1" dirty="0" smtClean="0">
                <a:solidFill>
                  <a:srgbClr val="000000"/>
                </a:solidFill>
              </a:rPr>
              <a:t>Историко-краеведческое</a:t>
            </a:r>
            <a:endParaRPr sz="1600" b="1"/>
          </a:p>
        </p:txBody>
      </p:sp>
      <p:sp>
        <p:nvSpPr>
          <p:cNvPr id="162" name="CustomShape 5"/>
          <p:cNvSpPr/>
          <p:nvPr/>
        </p:nvSpPr>
        <p:spPr>
          <a:xfrm>
            <a:off x="1362240" y="4100400"/>
            <a:ext cx="1896840" cy="1569600"/>
          </a:xfrm>
          <a:prstGeom prst="rect">
            <a:avLst/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1" dirty="0" smtClean="0"/>
              <a:t>Социальное развитие</a:t>
            </a:r>
            <a:endParaRPr sz="1600"/>
          </a:p>
        </p:txBody>
      </p:sp>
      <p:sp>
        <p:nvSpPr>
          <p:cNvPr id="163" name="CustomShape 6"/>
          <p:cNvSpPr/>
          <p:nvPr/>
        </p:nvSpPr>
        <p:spPr>
          <a:xfrm>
            <a:off x="4595802" y="5072074"/>
            <a:ext cx="1896840" cy="1568160"/>
          </a:xfrm>
          <a:prstGeom prst="rect">
            <a:avLst/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1" dirty="0" smtClean="0"/>
              <a:t>Физическое и спортивное развитие</a:t>
            </a:r>
            <a:endParaRPr sz="1600"/>
          </a:p>
        </p:txBody>
      </p:sp>
      <p:sp>
        <p:nvSpPr>
          <p:cNvPr id="164" name="CustomShape 7"/>
          <p:cNvSpPr/>
          <p:nvPr/>
        </p:nvSpPr>
        <p:spPr>
          <a:xfrm>
            <a:off x="9000000" y="4263840"/>
            <a:ext cx="2106000" cy="1568160"/>
          </a:xfrm>
          <a:prstGeom prst="rect">
            <a:avLst/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600" b="1" dirty="0" smtClean="0"/>
              <a:t>Интеллектуальное развитие</a:t>
            </a:r>
            <a:endParaRPr/>
          </a:p>
        </p:txBody>
      </p:sp>
      <p:pic>
        <p:nvPicPr>
          <p:cNvPr id="167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2600" y="0"/>
            <a:ext cx="1080720" cy="977400"/>
          </a:xfrm>
          <a:prstGeom prst="rect">
            <a:avLst/>
          </a:prstGeom>
          <a:ln w="9360">
            <a:noFill/>
          </a:ln>
        </p:spPr>
      </p:pic>
      <p:sp>
        <p:nvSpPr>
          <p:cNvPr id="168" name="CustomShape 8"/>
          <p:cNvSpPr/>
          <p:nvPr/>
        </p:nvSpPr>
        <p:spPr>
          <a:xfrm flipH="1" flipV="1">
            <a:off x="3474360" y="2374920"/>
            <a:ext cx="604440" cy="437760"/>
          </a:xfrm>
          <a:prstGeom prst="straightConnector1">
            <a:avLst/>
          </a:prstGeom>
          <a:noFill/>
          <a:ln w="6480">
            <a:solidFill>
              <a:srgbClr val="5B9BD5"/>
            </a:solidFill>
            <a:miter/>
            <a:tailEnd type="triangle" w="med" len="med"/>
          </a:ln>
        </p:spPr>
      </p:sp>
      <p:sp>
        <p:nvSpPr>
          <p:cNvPr id="169" name="CustomShape 9"/>
          <p:cNvSpPr/>
          <p:nvPr/>
        </p:nvSpPr>
        <p:spPr>
          <a:xfrm flipV="1">
            <a:off x="6472800" y="1519920"/>
            <a:ext cx="205200" cy="608040"/>
          </a:xfrm>
          <a:prstGeom prst="straightConnector1">
            <a:avLst/>
          </a:prstGeom>
          <a:noFill/>
          <a:ln w="6480">
            <a:solidFill>
              <a:srgbClr val="5B9BD5"/>
            </a:solidFill>
            <a:miter/>
            <a:tailEnd type="triangle" w="med" len="med"/>
          </a:ln>
        </p:spPr>
      </p:sp>
      <p:sp>
        <p:nvSpPr>
          <p:cNvPr id="170" name="CustomShape 10"/>
          <p:cNvSpPr/>
          <p:nvPr/>
        </p:nvSpPr>
        <p:spPr>
          <a:xfrm flipV="1">
            <a:off x="7975440" y="1982520"/>
            <a:ext cx="872640" cy="632880"/>
          </a:xfrm>
          <a:prstGeom prst="straightConnector1">
            <a:avLst/>
          </a:prstGeom>
          <a:noFill/>
          <a:ln w="6480">
            <a:solidFill>
              <a:srgbClr val="5B9BD5"/>
            </a:solidFill>
            <a:miter/>
            <a:tailEnd type="triangle" w="med" len="med"/>
          </a:ln>
        </p:spPr>
      </p:sp>
      <p:sp>
        <p:nvSpPr>
          <p:cNvPr id="171" name="CustomShape 11"/>
          <p:cNvSpPr/>
          <p:nvPr/>
        </p:nvSpPr>
        <p:spPr>
          <a:xfrm>
            <a:off x="7975440" y="3825720"/>
            <a:ext cx="880560" cy="494280"/>
          </a:xfrm>
          <a:prstGeom prst="straightConnector1">
            <a:avLst/>
          </a:prstGeom>
          <a:noFill/>
          <a:ln w="6480">
            <a:solidFill>
              <a:srgbClr val="5B9BD5"/>
            </a:solidFill>
            <a:miter/>
            <a:tailEnd type="triangle" w="med" len="med"/>
          </a:ln>
        </p:spPr>
      </p:sp>
      <p:sp>
        <p:nvSpPr>
          <p:cNvPr id="172" name="CustomShape 12"/>
          <p:cNvSpPr/>
          <p:nvPr/>
        </p:nvSpPr>
        <p:spPr>
          <a:xfrm flipH="1">
            <a:off x="5929200" y="4284720"/>
            <a:ext cx="218880" cy="806040"/>
          </a:xfrm>
          <a:prstGeom prst="straightConnector1">
            <a:avLst/>
          </a:prstGeom>
          <a:noFill/>
          <a:ln w="6480">
            <a:solidFill>
              <a:srgbClr val="5B9BD5"/>
            </a:solidFill>
            <a:miter/>
            <a:tailEnd type="triangle" w="med" len="med"/>
          </a:ln>
        </p:spPr>
      </p:sp>
      <p:sp>
        <p:nvSpPr>
          <p:cNvPr id="173" name="CustomShape 13"/>
          <p:cNvSpPr/>
          <p:nvPr/>
        </p:nvSpPr>
        <p:spPr>
          <a:xfrm flipH="1">
            <a:off x="2896560" y="3489480"/>
            <a:ext cx="1047240" cy="610920"/>
          </a:xfrm>
          <a:prstGeom prst="straightConnector1">
            <a:avLst/>
          </a:prstGeom>
          <a:noFill/>
          <a:ln w="6480">
            <a:solidFill>
              <a:srgbClr val="5B9BD5"/>
            </a:solidFill>
            <a:miter/>
            <a:tailEnd type="triangle" w="med" len="med"/>
          </a:ln>
        </p:spPr>
      </p:sp>
      <p:pic>
        <p:nvPicPr>
          <p:cNvPr id="174" name="Picture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72464" y="2204864"/>
            <a:ext cx="1359120" cy="1826312"/>
          </a:xfrm>
          <a:prstGeom prst="rect">
            <a:avLst/>
          </a:prstGeom>
          <a:ln w="9360">
            <a:noFill/>
          </a:ln>
        </p:spPr>
      </p:pic>
      <p:pic>
        <p:nvPicPr>
          <p:cNvPr id="175" name="Picture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5720" y="260648"/>
            <a:ext cx="2328280" cy="1395352"/>
          </a:xfrm>
          <a:prstGeom prst="rect">
            <a:avLst/>
          </a:prstGeom>
          <a:ln w="9360">
            <a:noFill/>
          </a:ln>
        </p:spPr>
      </p:pic>
      <p:pic>
        <p:nvPicPr>
          <p:cNvPr id="176" name="Рисунок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67040" y="5445224"/>
            <a:ext cx="1861608" cy="1399816"/>
          </a:xfrm>
          <a:prstGeom prst="rect">
            <a:avLst/>
          </a:prstGeom>
          <a:ln>
            <a:noFill/>
          </a:ln>
        </p:spPr>
      </p:pic>
      <p:pic>
        <p:nvPicPr>
          <p:cNvPr id="177" name="Рисунок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0760" y="5373216"/>
            <a:ext cx="2174840" cy="1447704"/>
          </a:xfrm>
          <a:prstGeom prst="rect">
            <a:avLst/>
          </a:prstGeom>
          <a:ln w="9360">
            <a:noFill/>
          </a:ln>
        </p:spPr>
      </p:pic>
      <p:pic>
        <p:nvPicPr>
          <p:cNvPr id="178" name="Рисунок 17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9376" y="1988840"/>
            <a:ext cx="1343520" cy="1944000"/>
          </a:xfrm>
          <a:prstGeom prst="rect">
            <a:avLst/>
          </a:prstGeom>
          <a:ln>
            <a:noFill/>
          </a:ln>
        </p:spPr>
      </p:pic>
      <p:pic>
        <p:nvPicPr>
          <p:cNvPr id="23" name="Рисунок 22" descr="изображение_viber_2023-01-31_14-14-11-15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60096" y="4509120"/>
            <a:ext cx="1761660" cy="234888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юнармия\шаблон для презент\шабл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52596" y="357166"/>
            <a:ext cx="8469499" cy="3939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Calibri"/>
              </a:rPr>
              <a:t>Работа с ветеранами и участниками локальных войн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2398" y="1285860"/>
            <a:ext cx="45720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Встречи с ветеранами</a:t>
            </a:r>
          </a:p>
          <a:p>
            <a:endParaRPr lang="ru-RU" sz="20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0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Организация праздничных концертов для ветеранов, для участников СВО и их семей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6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0960" y="285728"/>
            <a:ext cx="1080720" cy="977400"/>
          </a:xfrm>
          <a:prstGeom prst="rect">
            <a:avLst/>
          </a:prstGeom>
          <a:ln w="9360">
            <a:noFill/>
          </a:ln>
        </p:spPr>
      </p:pic>
      <p:pic>
        <p:nvPicPr>
          <p:cNvPr id="7" name="Рисунок 6" descr="2JcPkiz190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8084" y="4071942"/>
            <a:ext cx="3428992" cy="2571744"/>
          </a:xfrm>
          <a:prstGeom prst="rect">
            <a:avLst/>
          </a:prstGeom>
        </p:spPr>
      </p:pic>
      <p:pic>
        <p:nvPicPr>
          <p:cNvPr id="8" name="Рисунок 7" descr="BEPuIpNezu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5604" y="3357562"/>
            <a:ext cx="3357586" cy="2518189"/>
          </a:xfrm>
          <a:prstGeom prst="rect">
            <a:avLst/>
          </a:prstGeom>
        </p:spPr>
      </p:pic>
      <p:pic>
        <p:nvPicPr>
          <p:cNvPr id="11" name="Рисунок 10" descr="https://sun9-28.userapi.com/impg/mrHrqJUSwSljj_34qXwpKrw5dcJSoJPJH9ALJA/dkTUYGwTe4I.jpg?size=1280x960&amp;quality=95&amp;sign=9e1a36dd2b5003e9ac898616fb47016d&amp;type=album"/>
          <p:cNvPicPr/>
          <p:nvPr/>
        </p:nvPicPr>
        <p:blipFill>
          <a:blip r:embed="rId6" cstate="print"/>
          <a:srcRect t="14700" b="8376"/>
          <a:stretch>
            <a:fillRect/>
          </a:stretch>
        </p:blipFill>
        <p:spPr bwMode="auto">
          <a:xfrm>
            <a:off x="5095868" y="1714488"/>
            <a:ext cx="3786214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RDDp0zVT0j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53454" y="928670"/>
            <a:ext cx="3357586" cy="2518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oqNSeVerXx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9852" y="2714620"/>
            <a:ext cx="3619493" cy="2714620"/>
          </a:xfrm>
          <a:prstGeom prst="rect">
            <a:avLst/>
          </a:prstGeom>
        </p:spPr>
      </p:pic>
      <p:pic>
        <p:nvPicPr>
          <p:cNvPr id="2" name="Picture 2" descr="C:\Users\user\Desktop\юнармия\шаблон для презент\шаблон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</p:spPr>
      </p:pic>
      <p:pic>
        <p:nvPicPr>
          <p:cNvPr id="3" name="Рисунок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9522" y="214290"/>
            <a:ext cx="1080720" cy="977400"/>
          </a:xfrm>
          <a:prstGeom prst="rect">
            <a:avLst/>
          </a:prstGeom>
          <a:ln w="9360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52398" y="1214422"/>
            <a:ext cx="53578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Трудовые десанты на приусадебные участки ветеранов</a:t>
            </a:r>
          </a:p>
          <a:p>
            <a:pPr>
              <a:buFont typeface="Arial" pitchFamily="34" charset="0"/>
              <a:buChar char="•"/>
            </a:pPr>
            <a:endParaRPr lang="ru-RU" sz="20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Посещение ветеранов в Дни воинской славы и праздничные дни</a:t>
            </a:r>
          </a:p>
        </p:txBody>
      </p:sp>
      <p:pic>
        <p:nvPicPr>
          <p:cNvPr id="7" name="Рисунок 6" descr="ivw5neNEoE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20100" y="785794"/>
            <a:ext cx="3571900" cy="2678925"/>
          </a:xfrm>
          <a:prstGeom prst="rect">
            <a:avLst/>
          </a:prstGeom>
        </p:spPr>
      </p:pic>
      <p:pic>
        <p:nvPicPr>
          <p:cNvPr id="6" name="Рисунок 5" descr="-5QcbGuKoy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81686" y="1643050"/>
            <a:ext cx="3428992" cy="2571744"/>
          </a:xfrm>
          <a:prstGeom prst="rect">
            <a:avLst/>
          </a:prstGeom>
        </p:spPr>
      </p:pic>
      <p:pic>
        <p:nvPicPr>
          <p:cNvPr id="11" name="Рисунок 10" descr="oqNSeVerXx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38414" y="2857496"/>
            <a:ext cx="3524243" cy="2643182"/>
          </a:xfrm>
          <a:prstGeom prst="rect">
            <a:avLst/>
          </a:prstGeom>
        </p:spPr>
      </p:pic>
      <p:pic>
        <p:nvPicPr>
          <p:cNvPr id="9" name="Рисунок 8" descr="jl-hpmejKt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208" y="4071942"/>
            <a:ext cx="3524243" cy="2643182"/>
          </a:xfrm>
          <a:prstGeom prst="rect">
            <a:avLst/>
          </a:prstGeom>
        </p:spPr>
      </p:pic>
      <p:pic>
        <p:nvPicPr>
          <p:cNvPr id="8" name="Рисунок 7" descr="IpASIn2rEaM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96264" y="4143380"/>
            <a:ext cx="3929090" cy="26199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952596" y="357166"/>
            <a:ext cx="8469499" cy="3939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Calibri"/>
              </a:rPr>
              <a:t>Работа с ветеранами и участниками локальных войн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юнармия\шаблон для презент\шабл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09588" y="1142984"/>
            <a:ext cx="557216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Посещение воинской части №18664</a:t>
            </a:r>
          </a:p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Экскурсии на ФКП</a:t>
            </a:r>
          </a:p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 «Приволжский государственный испытательный полигон»</a:t>
            </a:r>
          </a:p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Строевая и огневая подготовка</a:t>
            </a:r>
          </a:p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Сборка и разборка автомата</a:t>
            </a:r>
          </a:p>
          <a:p>
            <a:pPr marL="342900" indent="-342900"/>
            <a:endParaRPr lang="ru-RU" dirty="0" smtClean="0"/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8150" y="142852"/>
            <a:ext cx="1080720" cy="977400"/>
          </a:xfrm>
          <a:prstGeom prst="rect">
            <a:avLst/>
          </a:prstGeom>
          <a:ln w="9360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881158" y="357166"/>
            <a:ext cx="8358246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3200" b="1" dirty="0" smtClean="0">
                <a:solidFill>
                  <a:srgbClr val="FF0000"/>
                </a:solidFill>
                <a:latin typeface="Calibri"/>
              </a:rPr>
              <a:t>Священный долг – Родине служить!</a:t>
            </a:r>
          </a:p>
        </p:txBody>
      </p:sp>
      <p:pic>
        <p:nvPicPr>
          <p:cNvPr id="7" name="Рисунок 6" descr="unnamed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7702" y="714356"/>
            <a:ext cx="3905245" cy="2928934"/>
          </a:xfrm>
          <a:prstGeom prst="rect">
            <a:avLst/>
          </a:prstGeom>
        </p:spPr>
      </p:pic>
      <p:pic>
        <p:nvPicPr>
          <p:cNvPr id="8" name="Рисунок 7" descr="xCB5_-_YsT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24166" y="3143248"/>
            <a:ext cx="3524242" cy="2643182"/>
          </a:xfrm>
          <a:prstGeom prst="rect">
            <a:avLst/>
          </a:prstGeom>
        </p:spPr>
      </p:pic>
      <p:pic>
        <p:nvPicPr>
          <p:cNvPr id="6" name="Рисунок 5" descr="fwPSr7ykqM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4071942"/>
            <a:ext cx="3428992" cy="25717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38942" y="5000636"/>
            <a:ext cx="51083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 выпускника ВПО являются курсантами</a:t>
            </a:r>
          </a:p>
          <a:p>
            <a:r>
              <a:rPr lang="ru-RU" b="1" dirty="0" smtClean="0"/>
              <a:t>ПАИИ ВА МТО и ТВТИ.</a:t>
            </a:r>
          </a:p>
          <a:p>
            <a:endParaRPr lang="ru-RU" b="1" dirty="0" smtClean="0"/>
          </a:p>
          <a:p>
            <a:r>
              <a:rPr lang="ru-RU" b="1" dirty="0" smtClean="0"/>
              <a:t>В июне 2025г 4 выпускника ВПО призваны</a:t>
            </a:r>
          </a:p>
          <a:p>
            <a:r>
              <a:rPr lang="ru-RU" b="1" dirty="0" smtClean="0"/>
              <a:t>на службу в ВС РФ.</a:t>
            </a:r>
            <a:endParaRPr lang="ru-RU" b="1" dirty="0"/>
          </a:p>
        </p:txBody>
      </p:sp>
      <p:pic>
        <p:nvPicPr>
          <p:cNvPr id="11" name="Рисунок 10" descr="TzZkgU5wJ5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53124" y="1785926"/>
            <a:ext cx="3429024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юнармия\шаблон для презент\шабл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09588" y="1357298"/>
            <a:ext cx="48577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Практические занятия по управлению БПЛА</a:t>
            </a:r>
          </a:p>
          <a:p>
            <a:pPr marL="342900" indent="-342900"/>
            <a:endParaRPr lang="ru-RU" sz="20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Мастер-классы от поваров воинской части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8150" y="142852"/>
            <a:ext cx="1080720" cy="977400"/>
          </a:xfrm>
          <a:prstGeom prst="rect">
            <a:avLst/>
          </a:prstGeom>
          <a:ln w="9360"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881158" y="357166"/>
            <a:ext cx="8358246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3200" b="1" dirty="0" smtClean="0">
                <a:solidFill>
                  <a:srgbClr val="FF0000"/>
                </a:solidFill>
                <a:latin typeface="Calibri"/>
              </a:rPr>
              <a:t>Священный долг – Родине служить!</a:t>
            </a:r>
          </a:p>
        </p:txBody>
      </p:sp>
      <p:pic>
        <p:nvPicPr>
          <p:cNvPr id="8" name="Рисунок 7" descr="photo_2025-03-25_09-27-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834" y="714356"/>
            <a:ext cx="2786064" cy="3714752"/>
          </a:xfrm>
          <a:prstGeom prst="rect">
            <a:avLst/>
          </a:prstGeom>
        </p:spPr>
      </p:pic>
      <p:pic>
        <p:nvPicPr>
          <p:cNvPr id="7" name="Рисунок 6" descr="photo_2025-02-04_10-27-3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46" y="3786190"/>
            <a:ext cx="3857651" cy="2893238"/>
          </a:xfrm>
          <a:prstGeom prst="rect">
            <a:avLst/>
          </a:prstGeom>
        </p:spPr>
      </p:pic>
      <p:pic>
        <p:nvPicPr>
          <p:cNvPr id="9" name="Рисунок 8" descr="photo_2025-02-04_10-26-4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356" y="2928934"/>
            <a:ext cx="4000496" cy="3000372"/>
          </a:xfrm>
          <a:prstGeom prst="rect">
            <a:avLst/>
          </a:prstGeom>
        </p:spPr>
      </p:pic>
      <p:pic>
        <p:nvPicPr>
          <p:cNvPr id="6" name="Рисунок 5" descr="unnamed (3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53256" y="1857364"/>
            <a:ext cx="2786082" cy="3714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юнармия\шаблон для презент\шабл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595670" y="428604"/>
            <a:ext cx="3608873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3200" b="1" dirty="0" err="1" smtClean="0">
                <a:solidFill>
                  <a:srgbClr val="FF0000"/>
                </a:solidFill>
                <a:latin typeface="Calibri"/>
              </a:rPr>
              <a:t>СВОих</a:t>
            </a:r>
            <a:r>
              <a:rPr lang="ru-RU" sz="3200" b="1" dirty="0" smtClean="0">
                <a:solidFill>
                  <a:srgbClr val="FF0000"/>
                </a:solidFill>
                <a:latin typeface="Calibri"/>
              </a:rPr>
              <a:t> не бросаем!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150" y="1285860"/>
            <a:ext cx="50006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Сбор гуманитарной помощи и писем для участников СВО</a:t>
            </a:r>
          </a:p>
          <a:p>
            <a:endParaRPr lang="ru-RU" sz="20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Участие в акциях в поддержку участников СВО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8150" y="142852"/>
            <a:ext cx="1080720" cy="977400"/>
          </a:xfrm>
          <a:prstGeom prst="rect">
            <a:avLst/>
          </a:prstGeom>
          <a:ln w="9360">
            <a:noFill/>
          </a:ln>
        </p:spPr>
      </p:pic>
      <p:pic>
        <p:nvPicPr>
          <p:cNvPr id="6" name="Рисунок 5" descr="https://sun9-15.userapi.com/impg/-KMGAhs0edKuQFUDm_r_EWMLii5FIk8DUfotEw/4B4dPsJzTOk.jpg?size=807x454&amp;quality=95&amp;sign=db366bf4c5a7545e98d77eb2f59c65fe&amp;c_uniq_tag=igP5VbPgV9DVYxJQi83brcHddXI_F4EMbovqUYJRu3A&amp;type=album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3454" y="428604"/>
            <a:ext cx="338135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Jd3SOr2Xcx4.jpg"/>
          <p:cNvPicPr>
            <a:picLocks noChangeAspect="1"/>
          </p:cNvPicPr>
          <p:nvPr/>
        </p:nvPicPr>
        <p:blipFill>
          <a:blip r:embed="rId5" cstate="print"/>
          <a:srcRect l="17069" r="7028"/>
          <a:stretch>
            <a:fillRect/>
          </a:stretch>
        </p:blipFill>
        <p:spPr>
          <a:xfrm>
            <a:off x="6738942" y="2000240"/>
            <a:ext cx="3857652" cy="2865176"/>
          </a:xfrm>
          <a:prstGeom prst="rect">
            <a:avLst/>
          </a:prstGeom>
        </p:spPr>
      </p:pic>
      <p:pic>
        <p:nvPicPr>
          <p:cNvPr id="8" name="Рисунок 7" descr="mtMp1Y8skC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2794" y="3143248"/>
            <a:ext cx="3809995" cy="2857496"/>
          </a:xfrm>
          <a:prstGeom prst="rect">
            <a:avLst/>
          </a:prstGeom>
        </p:spPr>
      </p:pic>
      <p:pic>
        <p:nvPicPr>
          <p:cNvPr id="9" name="Рисунок 8" descr="RxtG-Sg3jV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6646" y="3857628"/>
            <a:ext cx="3809995" cy="2857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юнармия\шаблон для презент\шаблон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</p:spPr>
      </p:pic>
      <p:pic>
        <p:nvPicPr>
          <p:cNvPr id="3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8150" y="142852"/>
            <a:ext cx="1080720" cy="977400"/>
          </a:xfrm>
          <a:prstGeom prst="rect">
            <a:avLst/>
          </a:prstGeom>
          <a:ln w="9360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595670" y="428604"/>
            <a:ext cx="3608873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3200" b="1" dirty="0" err="1" smtClean="0">
                <a:solidFill>
                  <a:srgbClr val="FF0000"/>
                </a:solidFill>
                <a:latin typeface="Calibri"/>
              </a:rPr>
              <a:t>СВОих</a:t>
            </a:r>
            <a:r>
              <a:rPr lang="ru-RU" sz="3200" b="1" dirty="0" smtClean="0">
                <a:solidFill>
                  <a:srgbClr val="FF0000"/>
                </a:solidFill>
                <a:latin typeface="Calibri"/>
              </a:rPr>
              <a:t> не бросаем!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5274" y="1071546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u="sng" dirty="0" smtClean="0">
                <a:solidFill>
                  <a:schemeClr val="accent1">
                    <a:lumMod val="75000"/>
                  </a:schemeClr>
                </a:solidFill>
              </a:rPr>
              <a:t>Мастер-классы </a:t>
            </a:r>
          </a:p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от волонтёров группы «Тыловая кухня» </a:t>
            </a:r>
          </a:p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 (изготовление сублимированного питания)</a:t>
            </a:r>
          </a:p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от волонтёров группы «Дарим тепло» </a:t>
            </a:r>
          </a:p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  (вязание теплых носков и перчаток)</a:t>
            </a:r>
          </a:p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от волонтёров группы «Паучки» </a:t>
            </a:r>
          </a:p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  (плетение маскировочных сетей и костюмов)</a:t>
            </a:r>
          </a:p>
          <a:p>
            <a:endParaRPr lang="ru-RU" sz="20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Изготовление окопных свечей</a:t>
            </a:r>
          </a:p>
        </p:txBody>
      </p:sp>
      <p:pic>
        <p:nvPicPr>
          <p:cNvPr id="6" name="Рисунок 5" descr="_WjdFFprgH0.jpg"/>
          <p:cNvPicPr>
            <a:picLocks noChangeAspect="1"/>
          </p:cNvPicPr>
          <p:nvPr/>
        </p:nvPicPr>
        <p:blipFill>
          <a:blip r:embed="rId4" cstate="print"/>
          <a:srcRect t="8696" r="10325" b="19565"/>
          <a:stretch>
            <a:fillRect/>
          </a:stretch>
        </p:blipFill>
        <p:spPr>
          <a:xfrm>
            <a:off x="4095736" y="4286256"/>
            <a:ext cx="3929101" cy="2357454"/>
          </a:xfrm>
          <a:prstGeom prst="rect">
            <a:avLst/>
          </a:prstGeom>
        </p:spPr>
      </p:pic>
      <p:pic>
        <p:nvPicPr>
          <p:cNvPr id="7" name="Рисунок 6" descr="8MleUZO_z88.jpg"/>
          <p:cNvPicPr>
            <a:picLocks noChangeAspect="1"/>
          </p:cNvPicPr>
          <p:nvPr/>
        </p:nvPicPr>
        <p:blipFill>
          <a:blip r:embed="rId5" cstate="print"/>
          <a:srcRect t="11865" r="8475"/>
          <a:stretch>
            <a:fillRect/>
          </a:stretch>
        </p:blipFill>
        <p:spPr>
          <a:xfrm>
            <a:off x="8096264" y="571480"/>
            <a:ext cx="3857651" cy="2786057"/>
          </a:xfrm>
          <a:prstGeom prst="rect">
            <a:avLst/>
          </a:prstGeom>
        </p:spPr>
      </p:pic>
      <p:pic>
        <p:nvPicPr>
          <p:cNvPr id="8" name="Рисунок 7" descr="EL913r5-7I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5274" y="4286256"/>
            <a:ext cx="3143240" cy="2357430"/>
          </a:xfrm>
          <a:prstGeom prst="rect">
            <a:avLst/>
          </a:prstGeom>
        </p:spPr>
      </p:pic>
      <p:pic>
        <p:nvPicPr>
          <p:cNvPr id="9" name="Рисунок 8" descr="NCdb0E9enY8.jpg"/>
          <p:cNvPicPr>
            <a:picLocks noChangeAspect="1"/>
          </p:cNvPicPr>
          <p:nvPr/>
        </p:nvPicPr>
        <p:blipFill>
          <a:blip r:embed="rId7"/>
          <a:srcRect t="15942" b="18840"/>
          <a:stretch>
            <a:fillRect/>
          </a:stretch>
        </p:blipFill>
        <p:spPr>
          <a:xfrm>
            <a:off x="8310578" y="3500438"/>
            <a:ext cx="3696899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10448</TotalTime>
  <Words>445</Words>
  <Application>Microsoft Office PowerPoint</Application>
  <PresentationFormat>Произвольный</PresentationFormat>
  <Paragraphs>94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1016</cp:revision>
  <dcterms:modified xsi:type="dcterms:W3CDTF">2025-11-27T09:45:40Z</dcterms:modified>
</cp:coreProperties>
</file>