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3" r:id="rId4"/>
  </p:sldMasterIdLst>
  <p:notesMasterIdLst>
    <p:notesMasterId r:id="rId20"/>
  </p:notesMasterIdLst>
  <p:handoutMasterIdLst>
    <p:handoutMasterId r:id="rId21"/>
  </p:handoutMasterIdLst>
  <p:sldIdLst>
    <p:sldId id="306" r:id="rId5"/>
    <p:sldId id="308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4" r:id="rId18"/>
    <p:sldId id="32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5C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84967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1392"/>
        <p:guide orient="horz" pos="3168"/>
        <p:guide pos="7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B1B801B-F4B8-459C-A0DB-42C00BB61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0B2DC45-33C8-4ACD-A8B4-824FC0BA7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4181-0B45-450D-B35E-7AF7AACE2E53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B46A40-0BDE-4957-9061-2503F4031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38A883-27AD-4BB1-B0C8-1BEB96FD4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5BD9-EE19-4F70-92E5-2D59E67B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48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35D3A4-2A58-4C50-BCBA-FDFC20DE69E5}" type="datetime1">
              <a:rPr lang="ru-RU" noProof="0" smtClean="0"/>
              <a:pPr rtl="0"/>
              <a:t>27.11.2025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=""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=""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9076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9904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2">
            <a:extLst>
              <a:ext uri="{FF2B5EF4-FFF2-40B4-BE49-F238E27FC236}">
                <a16:creationId xmlns=""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2">
            <a:extLst>
              <a:ext uri="{FF2B5EF4-FFF2-40B4-BE49-F238E27FC236}">
                <a16:creationId xmlns=""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5789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32">
            <a:extLst>
              <a:ext uri="{FF2B5EF4-FFF2-40B4-BE49-F238E27FC236}">
                <a16:creationId xmlns=""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33">
            <a:extLst>
              <a:ext uri="{FF2B5EF4-FFF2-40B4-BE49-F238E27FC236}">
                <a16:creationId xmlns=""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31">
            <a:extLst>
              <a:ext uri="{FF2B5EF4-FFF2-40B4-BE49-F238E27FC236}">
                <a16:creationId xmlns=""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0104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 13">
            <a:extLst>
              <a:ext uri="{FF2B5EF4-FFF2-40B4-BE49-F238E27FC236}">
                <a16:creationId xmlns=""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 15">
            <a:extLst>
              <a:ext uri="{FF2B5EF4-FFF2-40B4-BE49-F238E27FC236}">
                <a16:creationId xmlns=""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22">
            <a:extLst>
              <a:ext uri="{FF2B5EF4-FFF2-40B4-BE49-F238E27FC236}">
                <a16:creationId xmlns=""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Графический объект 21">
            <a:extLst>
              <a:ext uri="{FF2B5EF4-FFF2-40B4-BE49-F238E27FC236}">
                <a16:creationId xmlns=""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23">
            <a:extLst>
              <a:ext uri="{FF2B5EF4-FFF2-40B4-BE49-F238E27FC236}">
                <a16:creationId xmlns=""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Графический объект 15">
            <a:extLst>
              <a:ext uri="{FF2B5EF4-FFF2-40B4-BE49-F238E27FC236}">
                <a16:creationId xmlns=""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Графический объект 16">
            <a:extLst>
              <a:ext uri="{FF2B5EF4-FFF2-40B4-BE49-F238E27FC236}">
                <a16:creationId xmlns=""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14">
            <a:extLst>
              <a:ext uri="{FF2B5EF4-FFF2-40B4-BE49-F238E27FC236}">
                <a16:creationId xmlns=""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Графический объект 15">
            <a:extLst>
              <a:ext uri="{FF2B5EF4-FFF2-40B4-BE49-F238E27FC236}">
                <a16:creationId xmlns=""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14">
            <a:extLst>
              <a:ext uri="{FF2B5EF4-FFF2-40B4-BE49-F238E27FC236}">
                <a16:creationId xmlns=""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3717" r:id="rId12"/>
    <p:sldLayoutId id="2147483713" r:id="rId13"/>
    <p:sldLayoutId id="2147483714" r:id="rId14"/>
    <p:sldLayoutId id="2147483715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460" y="975360"/>
            <a:ext cx="10497312" cy="109728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spc="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73618" y="700056"/>
            <a:ext cx="10251105" cy="2357577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Модель системы работы с родителями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«Воспитание гармонично развитой, патриотической и социально-ответственной личности на основе традиционных российских духовно-нравственных и культурно-исторических ценностей!»</a:t>
            </a:r>
            <a:endParaRPr lang="ru-RU" sz="20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5736" y="2133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№3 г.о. Чапаевск  Самарской области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04648" y="3057633"/>
            <a:ext cx="5055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Макушина Екатерина Дмитриевна</a:t>
            </a:r>
            <a:r>
              <a:rPr lang="ru-RU" sz="2400" dirty="0" smtClean="0"/>
              <a:t>, советник директора по воспитанию и взаимодействию с детскими общественными </a:t>
            </a:r>
            <a:r>
              <a:rPr lang="ru-RU" sz="2400" dirty="0" smtClean="0"/>
              <a:t>организациями</a:t>
            </a:r>
            <a:endParaRPr lang="ru-RU" sz="2400" dirty="0" smtClean="0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11" y="0"/>
            <a:ext cx="1523097" cy="1013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222" y="3042597"/>
            <a:ext cx="4585178" cy="34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274" y="274638"/>
            <a:ext cx="896931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Социокультурное сотрудничество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1" y="1240165"/>
            <a:ext cx="7283644" cy="4053448"/>
          </a:xfrm>
          <a:prstGeom prst="rect">
            <a:avLst/>
          </a:prstGeom>
        </p:spPr>
      </p:pic>
      <p:pic>
        <p:nvPicPr>
          <p:cNvPr id="8" name="Объект 7" descr="изображение_viber_2023-02-27_14-22-47-0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78393" y="4484144"/>
            <a:ext cx="2933191" cy="2199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050" y="4418835"/>
            <a:ext cx="3020270" cy="2265203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177" y="226613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5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918" y="4215613"/>
            <a:ext cx="3285565" cy="2464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728" y="274638"/>
            <a:ext cx="8823856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Здоровьесбережение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BA2-47CD-4FBB-9DF1-0ABEC1136E6D}" type="datetime1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82" y="1190929"/>
            <a:ext cx="8024433" cy="3862284"/>
          </a:xfrm>
          <a:prstGeom prst="rect">
            <a:avLst/>
          </a:prstGeom>
        </p:spPr>
      </p:pic>
      <p:pic>
        <p:nvPicPr>
          <p:cNvPr id="8" name="Picture 5" descr="P10104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631" y="4215613"/>
            <a:ext cx="3103593" cy="23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411" y="274638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164" y="274638"/>
            <a:ext cx="8778419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Культура и просвещение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98" y="1210062"/>
            <a:ext cx="7325286" cy="4117630"/>
          </a:xfrm>
          <a:prstGeom prst="rect">
            <a:avLst/>
          </a:prstGeom>
        </p:spPr>
      </p:pic>
      <p:pic>
        <p:nvPicPr>
          <p:cNvPr id="8" name="Объект 7" descr="photo_2023-12-05_12-42-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2179" y="4129121"/>
            <a:ext cx="3219405" cy="2414554"/>
          </a:xfrm>
          <a:prstGeom prst="rect">
            <a:avLst/>
          </a:prstGeom>
        </p:spPr>
      </p:pic>
      <p:pic>
        <p:nvPicPr>
          <p:cNvPr id="9" name="Рисунок 8" descr="photo_2023-12-05_12-42-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509" y="4129121"/>
            <a:ext cx="3253714" cy="244028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549" y="196510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4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55" y="145190"/>
            <a:ext cx="84556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работы системы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5298318"/>
              </p:ext>
            </p:extLst>
          </p:nvPr>
        </p:nvGraphicFramePr>
        <p:xfrm>
          <a:off x="1586752" y="1295400"/>
          <a:ext cx="10324832" cy="542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2416"/>
                <a:gridCol w="5162416"/>
              </a:tblGrid>
              <a:tr h="345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Внутренние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Внешние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48446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вовлеченности родителей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совместную деятельность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гражданской ответственности учащихся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социализированности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личности учащихся, характеризующихся следующими показателями: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автономность (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себя, как личности, признание своей социальной и человеческой ценности);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(способность вести позитивный диалог с властью, гражданами);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активность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(осознанная ориентация на личное участие в решении задач, стоящих перед коллективом и обществом в целом).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позиция родителей, вовлеченных в деятельность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 и их родителей в жизнедеятельность социума через: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активную деятельность по сохранению исторической памяти (экскурсионная деятельность);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разработку и реализацию социальных проектов, направленных на решение проблем социума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Движение первых, Орлята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волонтерскую деятельность;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органов ученического и родительского самоуправления;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городских молодежных организаций.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65" y="209914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2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948" y="109732"/>
            <a:ext cx="9875520" cy="114972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СОВЕТ   ОТЦОВ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47" y="1513634"/>
            <a:ext cx="9875520" cy="1752600"/>
          </a:xfrm>
        </p:spPr>
        <p:txBody>
          <a:bodyPr/>
          <a:lstStyle/>
          <a:p>
            <a:r>
              <a:rPr lang="ru-RU" dirty="0" smtClean="0"/>
              <a:t>Мужской взгляд на воспитание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14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7" name="Рисунок 6" descr="photo_2024-12-15_14-07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66" y="2799270"/>
            <a:ext cx="4307457" cy="3230593"/>
          </a:xfrm>
          <a:prstGeom prst="rect">
            <a:avLst/>
          </a:prstGeom>
        </p:spPr>
      </p:pic>
      <p:pic>
        <p:nvPicPr>
          <p:cNvPr id="8" name="Рисунок 7" descr="совет отц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55277"/>
            <a:ext cx="3335547" cy="2501660"/>
          </a:xfrm>
          <a:prstGeom prst="rect">
            <a:avLst/>
          </a:prstGeom>
        </p:spPr>
      </p:pic>
      <p:pic>
        <p:nvPicPr>
          <p:cNvPr id="9" name="Рисунок 8" descr="photo_2025-01-04_21-42-15.jpg"/>
          <p:cNvPicPr>
            <a:picLocks noChangeAspect="1"/>
          </p:cNvPicPr>
          <p:nvPr/>
        </p:nvPicPr>
        <p:blipFill>
          <a:blip r:embed="rId4"/>
          <a:srcRect t="40252" b="14843"/>
          <a:stretch>
            <a:fillRect/>
          </a:stretch>
        </p:blipFill>
        <p:spPr>
          <a:xfrm>
            <a:off x="6595253" y="2803585"/>
            <a:ext cx="5143500" cy="320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460" y="975360"/>
            <a:ext cx="10497312" cy="109728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spc="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6875" y="1118544"/>
            <a:ext cx="10251105" cy="251317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Давайте вместе стремиться к новым вершинам, ведь каждый из нас способен внести свой вклад в общее дело и сделать мир лучше!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11" y="0"/>
            <a:ext cx="1523097" cy="1013552"/>
          </a:xfrm>
          <a:prstGeom prst="rect">
            <a:avLst/>
          </a:prstGeom>
        </p:spPr>
      </p:pic>
      <p:pic>
        <p:nvPicPr>
          <p:cNvPr id="9" name="Рисунок 8" descr="photo_2024-06-20_11-06-37.jpg"/>
          <p:cNvPicPr>
            <a:picLocks noChangeAspect="1"/>
          </p:cNvPicPr>
          <p:nvPr/>
        </p:nvPicPr>
        <p:blipFill>
          <a:blip r:embed="rId4"/>
          <a:srcRect t="16208"/>
          <a:stretch>
            <a:fillRect/>
          </a:stretch>
        </p:blipFill>
        <p:spPr>
          <a:xfrm>
            <a:off x="3562710" y="3416060"/>
            <a:ext cx="6167887" cy="29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983" y="183198"/>
            <a:ext cx="7003229" cy="830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Новизна данного опыта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3664" y="1554480"/>
            <a:ext cx="9264396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Выработка единых подходов к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просветительской деятельности в образовательном учреждении, </a:t>
            </a:r>
          </a:p>
          <a:p>
            <a:pPr lvl="0"/>
            <a:r>
              <a:rPr lang="ru-RU" dirty="0" smtClean="0"/>
              <a:t>Преемственность в работе школьного и дополнительного образования;</a:t>
            </a:r>
          </a:p>
          <a:p>
            <a:pPr lvl="0"/>
            <a:r>
              <a:rPr lang="ru-RU" dirty="0" smtClean="0"/>
              <a:t>Высокий уровень самоопределения, социальной и профессиональной ориентации и адаптации учащихся и их родителей. </a:t>
            </a:r>
          </a:p>
          <a:p>
            <a:pPr lvl="0"/>
            <a:r>
              <a:rPr lang="ru-RU" dirty="0" smtClean="0"/>
              <a:t>Новые более эффективные формы взаимодействия с социальными партнерами, использования педагогических ресурсов социального окружения. 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2</a:t>
            </a:fld>
            <a:endParaRPr lang="ru-RU" noProof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23" y="11420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185" y="80010"/>
            <a:ext cx="8577610" cy="6778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6148" name="Поле 5"/>
          <p:cNvSpPr txBox="1">
            <a:spLocks noChangeArrowheads="1"/>
          </p:cNvSpPr>
          <p:nvPr/>
        </p:nvSpPr>
        <p:spPr bwMode="auto">
          <a:xfrm>
            <a:off x="2631758" y="954405"/>
            <a:ext cx="202092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Оперативная цель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Поле 6"/>
          <p:cNvSpPr txBox="1">
            <a:spLocks noChangeArrowheads="1"/>
          </p:cNvSpPr>
          <p:nvPr/>
        </p:nvSpPr>
        <p:spPr bwMode="auto">
          <a:xfrm>
            <a:off x="5586413" y="972820"/>
            <a:ext cx="1958975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Стратегическая цель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Выгнутая вниз стрелка 4"/>
          <p:cNvSpPr>
            <a:spLocks noChangeArrowheads="1"/>
          </p:cNvSpPr>
          <p:nvPr/>
        </p:nvSpPr>
        <p:spPr bwMode="auto">
          <a:xfrm>
            <a:off x="4446905" y="3422015"/>
            <a:ext cx="1628775" cy="400050"/>
          </a:xfrm>
          <a:prstGeom prst="curvedUpArrow">
            <a:avLst>
              <a:gd name="adj1" fmla="val 81429"/>
              <a:gd name="adj2" fmla="val 162857"/>
              <a:gd name="adj3" fmla="val 33333"/>
            </a:avLst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Выгнутая вниз стрелка 3"/>
          <p:cNvSpPr>
            <a:spLocks noChangeArrowheads="1"/>
          </p:cNvSpPr>
          <p:nvPr/>
        </p:nvSpPr>
        <p:spPr bwMode="auto">
          <a:xfrm>
            <a:off x="7793990" y="3410268"/>
            <a:ext cx="1628775" cy="400050"/>
          </a:xfrm>
          <a:prstGeom prst="curvedUpArrow">
            <a:avLst>
              <a:gd name="adj1" fmla="val 81429"/>
              <a:gd name="adj2" fmla="val 162857"/>
              <a:gd name="adj3" fmla="val 33333"/>
            </a:avLst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69808" y="1347471"/>
            <a:ext cx="2523172" cy="1997709"/>
          </a:xfrm>
          <a:prstGeom prst="rect">
            <a:avLst/>
          </a:prstGeom>
          <a:solidFill>
            <a:srgbClr val="B4C6E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условий для всестороннего воспитания учащихся, увеличение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мероприятий за счет эффективного использования родительского потенциала, сотрудничества с соц.партнерами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35984" y="1342127"/>
            <a:ext cx="2572702" cy="2011680"/>
          </a:xfrm>
          <a:prstGeom prst="rect">
            <a:avLst/>
          </a:prstGeom>
          <a:solidFill>
            <a:srgbClr val="B4C6E7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учащийся + школа + семья + соц. партнеры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747760" y="1354773"/>
            <a:ext cx="2351723" cy="1944687"/>
          </a:xfrm>
          <a:prstGeom prst="rect">
            <a:avLst/>
          </a:prstGeom>
          <a:solidFill>
            <a:srgbClr val="B4C6E7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модели системы работы с родителями, направленной на формирования активной гражданской позиции учащихся, развитие волонтерского движения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-221672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SrgIsSnm4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4069080"/>
            <a:ext cx="3985956" cy="265938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58" y="32809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539" y="167640"/>
            <a:ext cx="87149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7944" y="1310639"/>
            <a:ext cx="9997440" cy="50642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Повышение чувства гражданской ответственности и активности детей, родителей, педагогов в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среде; </a:t>
            </a:r>
          </a:p>
          <a:p>
            <a:pPr lvl="0"/>
            <a:r>
              <a:rPr lang="ru-RU" dirty="0" smtClean="0"/>
              <a:t>Расширение сферы общения семей;</a:t>
            </a:r>
          </a:p>
          <a:p>
            <a:pPr lvl="0"/>
            <a:r>
              <a:rPr lang="ru-RU" dirty="0" smtClean="0"/>
              <a:t>Формирование навыков эффективной коммуникации;</a:t>
            </a:r>
          </a:p>
          <a:p>
            <a:pPr lvl="0"/>
            <a:r>
              <a:rPr lang="ru-RU" dirty="0" smtClean="0"/>
              <a:t>Вовлечение  семьи в единое образовательное пространство;</a:t>
            </a:r>
          </a:p>
          <a:p>
            <a:pPr lvl="0"/>
            <a:r>
              <a:rPr lang="ru-RU" dirty="0" smtClean="0"/>
              <a:t>Успешная социализация детей и их родителей;</a:t>
            </a:r>
          </a:p>
          <a:p>
            <a:pPr lvl="0"/>
            <a:r>
              <a:rPr lang="ru-RU" dirty="0" smtClean="0"/>
              <a:t>Изучение, сохранение и передача семейных традиций и ценностей;</a:t>
            </a:r>
          </a:p>
          <a:p>
            <a:pPr lvl="0"/>
            <a:r>
              <a:rPr lang="ru-RU" dirty="0" smtClean="0"/>
              <a:t>Развитие партнерских отношений с субъектами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просветительской деятельности ОО (</a:t>
            </a:r>
            <a:r>
              <a:rPr lang="ru-RU" i="1" dirty="0" smtClean="0"/>
              <a:t>статья 44 ФЗ – 273 «Об образовании»</a:t>
            </a:r>
            <a:r>
              <a:rPr lang="ru-RU" dirty="0" smtClean="0"/>
              <a:t>).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42" y="10277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4" y="510858"/>
            <a:ext cx="9071386" cy="883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1.Подготовительный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2070340"/>
            <a:ext cx="9274316" cy="41780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Создание команды единомышленников;</a:t>
            </a:r>
          </a:p>
          <a:p>
            <a:pPr lvl="0"/>
            <a:r>
              <a:rPr lang="ru-RU" dirty="0" smtClean="0"/>
              <a:t>Мотивирование всех целевых групп;</a:t>
            </a:r>
          </a:p>
          <a:p>
            <a:pPr lvl="0"/>
            <a:r>
              <a:rPr lang="ru-RU" dirty="0" smtClean="0"/>
              <a:t>Выработка единых подходов, механизмов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волонтерской деятельности.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0" y="161235"/>
            <a:ext cx="1523097" cy="1013552"/>
          </a:xfrm>
          <a:prstGeom prst="rect">
            <a:avLst/>
          </a:prstGeom>
        </p:spPr>
      </p:pic>
      <p:pic>
        <p:nvPicPr>
          <p:cNvPr id="8" name="Рисунок 7" descr="СОШ 3 Чапаевск ЮИДовская семья область.jpg"/>
          <p:cNvPicPr>
            <a:picLocks noChangeAspect="1"/>
          </p:cNvPicPr>
          <p:nvPr/>
        </p:nvPicPr>
        <p:blipFill>
          <a:blip r:embed="rId3"/>
          <a:srcRect t="21291"/>
          <a:stretch>
            <a:fillRect/>
          </a:stretch>
        </p:blipFill>
        <p:spPr>
          <a:xfrm>
            <a:off x="4459856" y="4442604"/>
            <a:ext cx="3740989" cy="220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Организация совместной деятельности;</a:t>
            </a:r>
          </a:p>
          <a:p>
            <a:pPr lvl="0"/>
            <a:r>
              <a:rPr lang="ru-RU" dirty="0" smtClean="0"/>
              <a:t>Развитие и поддержка добровольческого движения;</a:t>
            </a:r>
          </a:p>
          <a:p>
            <a:pPr lvl="0"/>
            <a:r>
              <a:rPr lang="ru-RU" dirty="0" smtClean="0"/>
              <a:t>Вовлечение родителей в процесс волонтерского и патриотического воспитания учащихся (</a:t>
            </a:r>
            <a:r>
              <a:rPr lang="ru-RU" i="1" dirty="0" smtClean="0"/>
              <a:t>Движение Первых</a:t>
            </a:r>
            <a:r>
              <a:rPr lang="ru-RU" dirty="0" smtClean="0"/>
              <a:t>, </a:t>
            </a:r>
            <a:r>
              <a:rPr lang="ru-RU" i="1" dirty="0" smtClean="0"/>
              <a:t>Юнармейский отряд, Волонтерский отряд, Юннаты, Совет отцов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Увеличение количества учащихся, вовлеченных в деятельность Движения Первых, юнармейского и волонтерского движения;</a:t>
            </a:r>
          </a:p>
          <a:p>
            <a:pPr lvl="0"/>
            <a:r>
              <a:rPr lang="ru-RU" dirty="0" smtClean="0"/>
              <a:t>Формирование нравственной устойчивости, общественной активности, расширение социального опыта учащихся;</a:t>
            </a:r>
          </a:p>
          <a:p>
            <a:pPr lvl="0"/>
            <a:r>
              <a:rPr lang="ru-RU" dirty="0" smtClean="0"/>
              <a:t>Развитие партнерских отношений с субъектами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просветительской деятельности ОО.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40740" y="274638"/>
            <a:ext cx="867084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2.Основной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23" y="107577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Общественная оценка потенциальной полезности и значимости представленной модели системы работы с родителями;</a:t>
            </a:r>
          </a:p>
          <a:p>
            <a:pPr lvl="0"/>
            <a:r>
              <a:rPr lang="ru-RU" dirty="0" smtClean="0"/>
              <a:t>Увеличение охвата всех целевых групп патриотического и </a:t>
            </a:r>
          </a:p>
          <a:p>
            <a:pPr lvl="0">
              <a:buNone/>
            </a:pPr>
            <a:r>
              <a:rPr lang="ru-RU" dirty="0" smtClean="0"/>
              <a:t>   волонтерского движения</a:t>
            </a:r>
          </a:p>
          <a:p>
            <a:pPr>
              <a:buNone/>
            </a:pPr>
            <a:r>
              <a:rPr lang="ru-RU" sz="2000" dirty="0" smtClean="0"/>
              <a:t>           Воспитанников - 80%</a:t>
            </a:r>
          </a:p>
          <a:p>
            <a:pPr>
              <a:buNone/>
            </a:pPr>
            <a:r>
              <a:rPr lang="ru-RU" sz="2000" dirty="0" smtClean="0"/>
              <a:t>           Родителей - </a:t>
            </a:r>
            <a:r>
              <a:rPr lang="ru-RU" sz="2000" dirty="0" smtClean="0"/>
              <a:t>50</a:t>
            </a:r>
            <a:r>
              <a:rPr lang="ru-RU" sz="2000" dirty="0" smtClean="0"/>
              <a:t>%</a:t>
            </a:r>
          </a:p>
          <a:p>
            <a:pPr>
              <a:buNone/>
            </a:pPr>
            <a:r>
              <a:rPr lang="ru-RU" sz="2000" dirty="0" smtClean="0"/>
              <a:t>           Педагогов - 100%</a:t>
            </a:r>
          </a:p>
          <a:p>
            <a:pPr>
              <a:buNone/>
            </a:pPr>
            <a:r>
              <a:rPr lang="ru-RU" sz="2000" dirty="0" smtClean="0"/>
              <a:t>           Общественности - 30%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67634" y="274638"/>
            <a:ext cx="8643949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3.Заключительный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fsZTVYa5NQ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3745230"/>
            <a:ext cx="3754120" cy="281559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17" y="21748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08" y="274638"/>
            <a:ext cx="89610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Схема взаимодействия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8270" y="1655552"/>
            <a:ext cx="909469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11" y="16414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434" y="274638"/>
            <a:ext cx="8952149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Партнерство и просвещение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38" y="1417638"/>
            <a:ext cx="7587481" cy="51030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063" y="1729638"/>
            <a:ext cx="3513807" cy="4575912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38" y="274638"/>
            <a:ext cx="1523097" cy="101355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40943" y="3053750"/>
            <a:ext cx="1820174" cy="1233577"/>
          </a:xfrm>
          <a:prstGeom prst="roundRect">
            <a:avLst/>
          </a:prstGeom>
          <a:solidFill>
            <a:srgbClr val="D55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Вместе к успеху!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565</Words>
  <Application>Microsoft Office PowerPoint</Application>
  <PresentationFormat>Произвольный</PresentationFormat>
  <Paragraphs>89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</vt:lpstr>
      <vt:lpstr>Новизна данного опыта  </vt:lpstr>
      <vt:lpstr>Цель</vt:lpstr>
      <vt:lpstr>Задачи:</vt:lpstr>
      <vt:lpstr>Этапы реализации 1.Подготовительный этап </vt:lpstr>
      <vt:lpstr>Этапы реализации 2.Основной этап </vt:lpstr>
      <vt:lpstr>Этапы реализации 3.Заключительный этап </vt:lpstr>
      <vt:lpstr>Схема взаимодействия</vt:lpstr>
      <vt:lpstr>Партнерство и просвещение</vt:lpstr>
      <vt:lpstr>Социокультурное сотрудничество </vt:lpstr>
      <vt:lpstr>Здоровьесбережение</vt:lpstr>
      <vt:lpstr>Культура и просвещение</vt:lpstr>
      <vt:lpstr>Результаты работы системы  </vt:lpstr>
      <vt:lpstr>СОВЕТ   ОТЦОВ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несовершеннолетних</dc:title>
  <dc:creator>Даниил Дедушкин</dc:creator>
  <cp:lastModifiedBy>user</cp:lastModifiedBy>
  <cp:revision>53</cp:revision>
  <dcterms:created xsi:type="dcterms:W3CDTF">2024-01-10T16:44:54Z</dcterms:created>
  <dcterms:modified xsi:type="dcterms:W3CDTF">2025-11-27T10:49:17Z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