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26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4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0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3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87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2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68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9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20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1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ADD1-1C6D-422C-A8A2-7CE4FFF4E5C8}" type="datetimeFigureOut">
              <a:rPr lang="ru-RU" smtClean="0"/>
              <a:t>30.10.2023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CC18D-30A2-4A84-ABC2-E737E58C2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03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hkola3-chp.ru/biblioteka/perechen-uchebnikov-na-2023-2024-uchebnyjj-god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Обеспеченность учебниками и учебными пособиями в 2023-2024 учебном году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349643"/>
              </p:ext>
            </p:extLst>
          </p:nvPr>
        </p:nvGraphicFramePr>
        <p:xfrm>
          <a:off x="838200" y="1690688"/>
          <a:ext cx="10515601" cy="4186236"/>
        </p:xfrm>
        <a:graphic>
          <a:graphicData uri="http://schemas.openxmlformats.org/drawingml/2006/table">
            <a:tbl>
              <a:tblPr firstRow="1" firstCol="1" bandRow="1"/>
              <a:tblGrid>
                <a:gridCol w="635142">
                  <a:extLst>
                    <a:ext uri="{9D8B030D-6E8A-4147-A177-3AD203B41FA5}">
                      <a16:colId xmlns:a16="http://schemas.microsoft.com/office/drawing/2014/main" val="1793810512"/>
                    </a:ext>
                  </a:extLst>
                </a:gridCol>
                <a:gridCol w="574152">
                  <a:extLst>
                    <a:ext uri="{9D8B030D-6E8A-4147-A177-3AD203B41FA5}">
                      <a16:colId xmlns:a16="http://schemas.microsoft.com/office/drawing/2014/main" val="2687087136"/>
                    </a:ext>
                  </a:extLst>
                </a:gridCol>
                <a:gridCol w="801289">
                  <a:extLst>
                    <a:ext uri="{9D8B030D-6E8A-4147-A177-3AD203B41FA5}">
                      <a16:colId xmlns:a16="http://schemas.microsoft.com/office/drawing/2014/main" val="662145332"/>
                    </a:ext>
                  </a:extLst>
                </a:gridCol>
                <a:gridCol w="801289">
                  <a:extLst>
                    <a:ext uri="{9D8B030D-6E8A-4147-A177-3AD203B41FA5}">
                      <a16:colId xmlns:a16="http://schemas.microsoft.com/office/drawing/2014/main" val="2676909425"/>
                    </a:ext>
                  </a:extLst>
                </a:gridCol>
                <a:gridCol w="679308">
                  <a:extLst>
                    <a:ext uri="{9D8B030D-6E8A-4147-A177-3AD203B41FA5}">
                      <a16:colId xmlns:a16="http://schemas.microsoft.com/office/drawing/2014/main" val="2772959436"/>
                    </a:ext>
                  </a:extLst>
                </a:gridCol>
                <a:gridCol w="845454">
                  <a:extLst>
                    <a:ext uri="{9D8B030D-6E8A-4147-A177-3AD203B41FA5}">
                      <a16:colId xmlns:a16="http://schemas.microsoft.com/office/drawing/2014/main" val="743605712"/>
                    </a:ext>
                  </a:extLst>
                </a:gridCol>
                <a:gridCol w="933785">
                  <a:extLst>
                    <a:ext uri="{9D8B030D-6E8A-4147-A177-3AD203B41FA5}">
                      <a16:colId xmlns:a16="http://schemas.microsoft.com/office/drawing/2014/main" val="1885329436"/>
                    </a:ext>
                  </a:extLst>
                </a:gridCol>
                <a:gridCol w="864382">
                  <a:extLst>
                    <a:ext uri="{9D8B030D-6E8A-4147-A177-3AD203B41FA5}">
                      <a16:colId xmlns:a16="http://schemas.microsoft.com/office/drawing/2014/main" val="4059990043"/>
                    </a:ext>
                  </a:extLst>
                </a:gridCol>
                <a:gridCol w="616214">
                  <a:extLst>
                    <a:ext uri="{9D8B030D-6E8A-4147-A177-3AD203B41FA5}">
                      <a16:colId xmlns:a16="http://schemas.microsoft.com/office/drawing/2014/main" val="4142376927"/>
                    </a:ext>
                  </a:extLst>
                </a:gridCol>
                <a:gridCol w="658277">
                  <a:extLst>
                    <a:ext uri="{9D8B030D-6E8A-4147-A177-3AD203B41FA5}">
                      <a16:colId xmlns:a16="http://schemas.microsoft.com/office/drawing/2014/main" val="3872475526"/>
                    </a:ext>
                  </a:extLst>
                </a:gridCol>
                <a:gridCol w="773948">
                  <a:extLst>
                    <a:ext uri="{9D8B030D-6E8A-4147-A177-3AD203B41FA5}">
                      <a16:colId xmlns:a16="http://schemas.microsoft.com/office/drawing/2014/main" val="1383123327"/>
                    </a:ext>
                  </a:extLst>
                </a:gridCol>
                <a:gridCol w="696133">
                  <a:extLst>
                    <a:ext uri="{9D8B030D-6E8A-4147-A177-3AD203B41FA5}">
                      <a16:colId xmlns:a16="http://schemas.microsoft.com/office/drawing/2014/main" val="646139202"/>
                    </a:ext>
                  </a:extLst>
                </a:gridCol>
                <a:gridCol w="818114">
                  <a:extLst>
                    <a:ext uri="{9D8B030D-6E8A-4147-A177-3AD203B41FA5}">
                      <a16:colId xmlns:a16="http://schemas.microsoft.com/office/drawing/2014/main" val="880602648"/>
                    </a:ext>
                  </a:extLst>
                </a:gridCol>
                <a:gridCol w="818114">
                  <a:extLst>
                    <a:ext uri="{9D8B030D-6E8A-4147-A177-3AD203B41FA5}">
                      <a16:colId xmlns:a16="http://schemas.microsoft.com/office/drawing/2014/main" val="192351595"/>
                    </a:ext>
                  </a:extLst>
                </a:gridCol>
              </a:tblGrid>
              <a:tr h="385762"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Состояние и использование библиотечного фонда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обеспеченности уч-ся учебниками в 2023/2024 уч. года (на 01.09.2023)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Плаируемый % обеспеченности уч-ся учебниками на 2024/2025 уч. год (с учетом заказа)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20561"/>
                  </a:ext>
                </a:extLst>
              </a:tr>
              <a:tr h="3071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учебников в библ.фонде на 01.09.23 (кол-во экз + кол-во компл. по </a:t>
                      </a: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ОО-2, раздел 2.6</a:t>
                      </a: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выдано учащимся на руки в сентябре 2023 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учебников, приобретенных за средства родителей в 2023-2024 уч. году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учебников, приобретенных ОО из внебюджетных средств в 2023-2024уч. году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учебников, выданных учащимся из "обменного" фонда в 2023-2024 уч. году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Оставшаяся доп.потребность в уч.изданиях (кол-во экз + кол-во компл.) на 2023-2024 уч.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Остаток неиспользованных учебников в библиотечном фонде ОО в 2023-2024 уч. году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неиспользования учебников фонда ОО 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2023-2024 уч. году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учебников, списанных 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2023-2024 уч. году</a:t>
                      </a:r>
                      <a:b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(ОО-2, раздел 2.6)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учебников переданных ОО в "обменный" фонд для  нужд 2023-2024 уч. года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рабочих тетерадей, используемых ОО в 2023-2024 уч. году (включенных в рабочие программы уч.-предметников)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экз. рабочих тетрадей, закупленных ОО из средст ОО в 2023-2024 уч. году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836136"/>
                  </a:ext>
                </a:extLst>
              </a:tr>
              <a:tr h="728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11489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11489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1382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75864"/>
                  </a:ext>
                </a:extLst>
              </a:tr>
            </a:tbl>
          </a:graphicData>
        </a:graphic>
      </p:graphicFrame>
      <p:sp>
        <p:nvSpPr>
          <p:cNvPr id="9" name="TextBox 8">
            <a:hlinkClick r:id="rId2"/>
          </p:cNvPr>
          <p:cNvSpPr txBox="1"/>
          <p:nvPr/>
        </p:nvSpPr>
        <p:spPr>
          <a:xfrm>
            <a:off x="238125" y="6000750"/>
            <a:ext cx="1171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Перечень учебников и учебных пособий  на 2023/2024 учебный год </a:t>
            </a:r>
          </a:p>
          <a:p>
            <a:r>
              <a:rPr lang="en-US" dirty="0" smtClean="0">
                <a:hlinkClick r:id="rId2"/>
              </a:rPr>
              <a:t>http://shkola3-chp.ru/biblioteka/perechen-uchebnikov-na-2023-2024-uchebnyjj-god/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14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214313"/>
            <a:ext cx="10382250" cy="1042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Ресурсы образования </a:t>
            </a:r>
            <a:br>
              <a:rPr lang="ru-RU" sz="3600" dirty="0" smtClean="0"/>
            </a:br>
            <a:r>
              <a:rPr lang="ru-RU" sz="3600" dirty="0" smtClean="0"/>
              <a:t>в ГБОУ СОШ №3 </a:t>
            </a:r>
            <a:r>
              <a:rPr lang="ru-RU" sz="3600" dirty="0" err="1" smtClean="0"/>
              <a:t>г.о</a:t>
            </a:r>
            <a:r>
              <a:rPr lang="ru-RU" sz="3600" dirty="0" smtClean="0"/>
              <a:t>. Чапаевск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940562"/>
              </p:ext>
            </p:extLst>
          </p:nvPr>
        </p:nvGraphicFramePr>
        <p:xfrm>
          <a:off x="228600" y="1257300"/>
          <a:ext cx="11687175" cy="55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3047992595"/>
                    </a:ext>
                  </a:extLst>
                </a:gridCol>
                <a:gridCol w="3953419">
                  <a:extLst>
                    <a:ext uri="{9D8B030D-6E8A-4147-A177-3AD203B41FA5}">
                      <a16:colId xmlns:a16="http://schemas.microsoft.com/office/drawing/2014/main" val="3045066100"/>
                    </a:ext>
                  </a:extLst>
                </a:gridCol>
                <a:gridCol w="5790656">
                  <a:extLst>
                    <a:ext uri="{9D8B030D-6E8A-4147-A177-3AD203B41FA5}">
                      <a16:colId xmlns:a16="http://schemas.microsoft.com/office/drawing/2014/main" val="2724786252"/>
                    </a:ext>
                  </a:extLst>
                </a:gridCol>
              </a:tblGrid>
              <a:tr h="4972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Ресурс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Применение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261173"/>
                  </a:ext>
                </a:extLst>
              </a:tr>
              <a:tr h="497240"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Мини-технопарк</a:t>
                      </a:r>
                      <a:r>
                        <a:rPr lang="ru-RU" baseline="0" dirty="0" smtClean="0"/>
                        <a:t> «Кванториум-3»</a:t>
                      </a:r>
                    </a:p>
                    <a:p>
                      <a:pPr algn="ctr"/>
                      <a:r>
                        <a:rPr lang="ru-RU" baseline="0" dirty="0" smtClean="0"/>
                        <a:t>(дополнительное образование)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РОБО-КВАНТ</a:t>
                      </a:r>
                      <a:r>
                        <a:rPr lang="ru-RU" sz="1600" baseline="0" dirty="0" smtClean="0"/>
                        <a:t>  «</a:t>
                      </a:r>
                      <a:r>
                        <a:rPr lang="ru-RU" sz="1600" dirty="0" smtClean="0"/>
                        <a:t>Робототехника»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Обучение с применением конвергентного подхода,</a:t>
                      </a:r>
                      <a:r>
                        <a:rPr lang="ru-RU" sz="1400" baseline="0" dirty="0" smtClean="0"/>
                        <a:t> через </a:t>
                      </a:r>
                      <a:r>
                        <a:rPr lang="ru-RU" sz="1400" baseline="0" dirty="0" err="1" smtClean="0"/>
                        <a:t>блочно</a:t>
                      </a:r>
                      <a:r>
                        <a:rPr lang="ru-RU" sz="1400" baseline="0" dirty="0" smtClean="0"/>
                        <a:t>-модульное обучение для выстраивания индивидуальной образовательной траектории ребенка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837592"/>
                  </a:ext>
                </a:extLst>
              </a:tr>
              <a:tr h="4972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</a:t>
                      </a:r>
                      <a:r>
                        <a:rPr lang="ru-RU" sz="1600" dirty="0" smtClean="0"/>
                        <a:t>-КВАНТ</a:t>
                      </a:r>
                      <a:r>
                        <a:rPr lang="ru-RU" sz="1600" baseline="0" dirty="0" smtClean="0"/>
                        <a:t> «Программирование. Входной уровень»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Способствует интеллектуальному развитию</a:t>
                      </a:r>
                      <a:r>
                        <a:rPr lang="ru-RU" sz="1400" baseline="0" dirty="0" smtClean="0"/>
                        <a:t> ребенка</a:t>
                      </a:r>
                      <a:r>
                        <a:rPr lang="en-US" sz="1400" baseline="0" dirty="0" smtClean="0"/>
                        <a:t>:</a:t>
                      </a:r>
                      <a:r>
                        <a:rPr lang="ru-RU" sz="1400" baseline="0" dirty="0" smtClean="0"/>
                        <a:t> через игру он учится самостоятельно изучать мир, программировать с помощью комплекса </a:t>
                      </a:r>
                      <a:r>
                        <a:rPr lang="ru-RU" sz="1400" baseline="0" dirty="0" err="1" smtClean="0"/>
                        <a:t>ифнормационных</a:t>
                      </a:r>
                      <a:r>
                        <a:rPr lang="ru-RU" sz="1400" baseline="0" dirty="0" smtClean="0"/>
                        <a:t> технологий и метода проектов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955792"/>
                  </a:ext>
                </a:extLst>
              </a:tr>
              <a:tr h="4972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ХАЙТЕК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Исследовательская, изобретательская, проектная деятельность для получения</a:t>
                      </a:r>
                      <a:r>
                        <a:rPr lang="ru-RU" sz="1400" baseline="0" dirty="0" smtClean="0"/>
                        <a:t> и освоения технических знаний, технологий, инженерного мышления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314097"/>
                  </a:ext>
                </a:extLst>
              </a:tr>
              <a:tr h="4972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VR/</a:t>
                      </a:r>
                      <a:r>
                        <a:rPr lang="ru-RU" sz="1600" dirty="0" smtClean="0"/>
                        <a:t>А</a:t>
                      </a:r>
                      <a:r>
                        <a:rPr lang="en-US" sz="1600" dirty="0" smtClean="0"/>
                        <a:t>R</a:t>
                      </a:r>
                      <a:r>
                        <a:rPr lang="ru-RU" sz="1600" dirty="0" smtClean="0"/>
                        <a:t>-КВАНТ «Виртуальная реальность»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Проектная, научно-исследовательская деятельность, направленная на формирование</a:t>
                      </a:r>
                      <a:r>
                        <a:rPr lang="ru-RU" sz="1400" baseline="0" dirty="0" smtClean="0"/>
                        <a:t> уникальных компетенций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57188"/>
                  </a:ext>
                </a:extLst>
              </a:tr>
              <a:tr h="497240"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Цифровая образовательная среда (ЦОС)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Ноутбуки для учащихся</a:t>
                      </a:r>
                      <a:r>
                        <a:rPr lang="ru-RU" sz="1600" baseline="0" dirty="0" smtClean="0"/>
                        <a:t> и учителя</a:t>
                      </a:r>
                      <a:endParaRPr lang="ru-RU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/>
                        <a:t>Использование</a:t>
                      </a:r>
                      <a:r>
                        <a:rPr lang="ru-RU" sz="1400" baseline="0" dirty="0" smtClean="0"/>
                        <a:t> современных процедур создания, поиска, сбора, анализа, обработки хранения и предоставления информации</a:t>
                      </a:r>
                      <a:r>
                        <a:rPr lang="en-US" sz="1400" baseline="0" dirty="0" smtClean="0"/>
                        <a:t>;</a:t>
                      </a:r>
                      <a:r>
                        <a:rPr lang="ru-RU" sz="1400" baseline="0" dirty="0" smtClean="0"/>
                        <a:t> использование образовательных платформ (РЭШ, </a:t>
                      </a:r>
                      <a:r>
                        <a:rPr lang="ru-RU" sz="1400" baseline="0" dirty="0" err="1" smtClean="0"/>
                        <a:t>Учи.ру</a:t>
                      </a:r>
                      <a:r>
                        <a:rPr lang="ru-RU" sz="1400" baseline="0" dirty="0" smtClean="0"/>
                        <a:t>, Я-Класс и </a:t>
                      </a:r>
                      <a:r>
                        <a:rPr lang="ru-RU" sz="1400" baseline="0" dirty="0" err="1" smtClean="0"/>
                        <a:t>др</a:t>
                      </a:r>
                      <a:r>
                        <a:rPr lang="ru-RU" sz="1400" baseline="0" dirty="0" smtClean="0"/>
                        <a:t>)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ru-RU" sz="1400" baseline="0" dirty="0" err="1" smtClean="0"/>
                        <a:t>видеоуроки</a:t>
                      </a:r>
                      <a:r>
                        <a:rPr lang="ru-RU" sz="1400" baseline="0" dirty="0" smtClean="0"/>
                        <a:t>, виртуальные экскурсии, лаборатории, тестирование, опросы, викторины, онлайн-</a:t>
                      </a:r>
                      <a:r>
                        <a:rPr lang="ru-RU" sz="1400" baseline="0" dirty="0" err="1" smtClean="0"/>
                        <a:t>квесты</a:t>
                      </a:r>
                      <a:r>
                        <a:rPr lang="en-US" sz="1400" baseline="0" dirty="0" smtClean="0"/>
                        <a:t>;</a:t>
                      </a:r>
                      <a:r>
                        <a:rPr lang="ru-RU" sz="1400" baseline="0" dirty="0" smtClean="0"/>
                        <a:t> подготовка к ГИА</a:t>
                      </a:r>
                      <a:r>
                        <a:rPr lang="en-US" sz="1400" baseline="0" dirty="0" smtClean="0"/>
                        <a:t>;</a:t>
                      </a:r>
                      <a:r>
                        <a:rPr lang="ru-RU" sz="1400" baseline="0" dirty="0" smtClean="0"/>
                        <a:t> профориентация</a:t>
                      </a:r>
                      <a:r>
                        <a:rPr lang="en-US" sz="1400" baseline="0" dirty="0" smtClean="0"/>
                        <a:t>; </a:t>
                      </a:r>
                      <a:r>
                        <a:rPr lang="ru-RU" sz="1400" baseline="0" dirty="0" smtClean="0"/>
                        <a:t>развитие детских инициатив, ФГ телекоммуникация всех участников образовательного процесса.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848655"/>
                  </a:ext>
                </a:extLst>
              </a:tr>
              <a:tr h="4972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Интерактивный</a:t>
                      </a:r>
                      <a:r>
                        <a:rPr lang="ru-RU" sz="1600" baseline="0" dirty="0" smtClean="0"/>
                        <a:t> комплекс с вычислительным блоком и мобильным креплением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668532"/>
                  </a:ext>
                </a:extLst>
              </a:tr>
              <a:tr h="4972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Веб-камера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78162"/>
                  </a:ext>
                </a:extLst>
              </a:tr>
              <a:tr h="4972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Телевизор с</a:t>
                      </a:r>
                      <a:r>
                        <a:rPr lang="ru-RU" sz="1600" baseline="0" dirty="0" smtClean="0"/>
                        <a:t> функцией </a:t>
                      </a:r>
                      <a:r>
                        <a:rPr lang="en-US" sz="1600" baseline="0" dirty="0" smtClean="0"/>
                        <a:t>Smart TV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Просмотр образовательных видеоматериалов, учебных программ и фильмов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256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19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Оснащение образовательного процесса в 2023/2024 учебном году </a:t>
            </a:r>
            <a:br>
              <a:rPr lang="ru-RU" dirty="0" smtClean="0"/>
            </a:br>
            <a:r>
              <a:rPr lang="ru-RU" dirty="0" smtClean="0"/>
              <a:t>(приобретено к 01.09.2023)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704169"/>
              </p:ext>
            </p:extLst>
          </p:nvPr>
        </p:nvGraphicFramePr>
        <p:xfrm>
          <a:off x="838199" y="1825625"/>
          <a:ext cx="10974049" cy="4928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4293">
                  <a:extLst>
                    <a:ext uri="{9D8B030D-6E8A-4147-A177-3AD203B41FA5}">
                      <a16:colId xmlns:a16="http://schemas.microsoft.com/office/drawing/2014/main" val="3811582069"/>
                    </a:ext>
                  </a:extLst>
                </a:gridCol>
                <a:gridCol w="7989756">
                  <a:extLst>
                    <a:ext uri="{9D8B030D-6E8A-4147-A177-3AD203B41FA5}">
                      <a16:colId xmlns:a16="http://schemas.microsoft.com/office/drawing/2014/main" val="417180824"/>
                    </a:ext>
                  </a:extLst>
                </a:gridCol>
              </a:tblGrid>
              <a:tr h="3500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Назначение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Инвентарь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368368"/>
                  </a:ext>
                </a:extLst>
              </a:tr>
              <a:tr h="612590"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Кабинеты начальных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Доска меловая магнитная, доска</a:t>
                      </a:r>
                      <a:r>
                        <a:rPr lang="ru-RU" baseline="0" dirty="0" smtClean="0"/>
                        <a:t> школьная, </a:t>
                      </a:r>
                      <a:r>
                        <a:rPr lang="ru-RU" dirty="0" smtClean="0"/>
                        <a:t> лента букв интерактивная, набор</a:t>
                      </a:r>
                      <a:r>
                        <a:rPr lang="ru-RU" baseline="0" dirty="0" smtClean="0"/>
                        <a:t> «Части целого</a:t>
                      </a:r>
                      <a:r>
                        <a:rPr lang="en-US" baseline="0" dirty="0" smtClean="0"/>
                        <a:t>:</a:t>
                      </a:r>
                      <a:r>
                        <a:rPr lang="ru-RU" baseline="0" dirty="0" smtClean="0"/>
                        <a:t> дроби», модель «Единицы объема», наглядные </a:t>
                      </a:r>
                      <a:r>
                        <a:rPr lang="ru-RU" baseline="0" dirty="0" err="1" smtClean="0"/>
                        <a:t>лакаты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9005864"/>
                  </a:ext>
                </a:extLst>
              </a:tr>
              <a:tr h="612590"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 географии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Коллекции минералов, полезных ископаемых, почв</a:t>
                      </a:r>
                      <a:r>
                        <a:rPr lang="en-US" dirty="0" smtClean="0"/>
                        <a:t>;</a:t>
                      </a:r>
                      <a:r>
                        <a:rPr lang="ru-RU" dirty="0" smtClean="0"/>
                        <a:t> раздаточные образцы полезных ископаемых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601743"/>
                  </a:ext>
                </a:extLst>
              </a:tr>
              <a:tr h="350052"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 ОБЖ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Общевойсковой защитный комплект ОЗК,</a:t>
                      </a:r>
                      <a:r>
                        <a:rPr lang="ru-RU" baseline="0" dirty="0" smtClean="0"/>
                        <a:t> макеты гранат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14196"/>
                  </a:ext>
                </a:extLst>
              </a:tr>
              <a:tr h="61259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Спортзал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Мячи волейбольные</a:t>
                      </a:r>
                      <a:r>
                        <a:rPr lang="ru-RU" baseline="0" dirty="0" smtClean="0"/>
                        <a:t> и баскетбольные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для большого тенниса, для метания</a:t>
                      </a:r>
                      <a:r>
                        <a:rPr lang="en-US" baseline="0" dirty="0" smtClean="0"/>
                        <a:t>;</a:t>
                      </a:r>
                      <a:r>
                        <a:rPr lang="ru-RU" baseline="0" dirty="0" smtClean="0"/>
                        <a:t> скакалки, сетка баскетбольная</a:t>
                      </a:r>
                      <a:r>
                        <a:rPr lang="en-US" baseline="0" dirty="0" smtClean="0"/>
                        <a:t>; </a:t>
                      </a:r>
                      <a:r>
                        <a:rPr lang="ru-RU" baseline="0" dirty="0" smtClean="0"/>
                        <a:t> спортивная одежда для самбо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21423"/>
                  </a:ext>
                </a:extLst>
              </a:tr>
              <a:tr h="350052"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 химии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реактивы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238400"/>
                  </a:ext>
                </a:extLst>
              </a:tr>
              <a:tr h="612590"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 истории и обществознания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Плакат «Правление династии Романовых», Конституция</a:t>
                      </a:r>
                      <a:r>
                        <a:rPr lang="ru-RU" baseline="0" dirty="0" smtClean="0"/>
                        <a:t> РФ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475307"/>
                  </a:ext>
                </a:extLst>
              </a:tr>
              <a:tr h="350052">
                <a:tc>
                  <a:txBody>
                    <a:bodyPr/>
                    <a:lstStyle/>
                    <a:p>
                      <a:r>
                        <a:rPr lang="ru-RU" dirty="0" smtClean="0"/>
                        <a:t>Кабинет биологии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Модель «Структура ДНК», модель «Скелет человеческий»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717841"/>
                  </a:ext>
                </a:extLst>
              </a:tr>
              <a:tr h="350052">
                <a:tc>
                  <a:txBody>
                    <a:bodyPr/>
                    <a:lstStyle/>
                    <a:p>
                      <a:r>
                        <a:rPr lang="ru-RU" dirty="0" smtClean="0"/>
                        <a:t>ЦДИ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Игры настольные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510569"/>
                  </a:ext>
                </a:extLst>
              </a:tr>
              <a:tr h="53944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Кваториум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Клей 3</a:t>
                      </a:r>
                      <a:r>
                        <a:rPr lang="en-US" dirty="0" smtClean="0"/>
                        <a:t>D –</a:t>
                      </a:r>
                      <a:r>
                        <a:rPr lang="ru-RU" dirty="0" smtClean="0"/>
                        <a:t>печати, пластик для 3</a:t>
                      </a:r>
                      <a:r>
                        <a:rPr lang="en-US" dirty="0" smtClean="0"/>
                        <a:t>D –</a:t>
                      </a:r>
                      <a:r>
                        <a:rPr lang="ru-RU" dirty="0" smtClean="0"/>
                        <a:t>принтера,</a:t>
                      </a:r>
                      <a:r>
                        <a:rPr lang="ru-RU" baseline="0" dirty="0" smtClean="0"/>
                        <a:t> фурнитура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77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22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544</Words>
  <Application>Microsoft Office PowerPoint</Application>
  <PresentationFormat>Широкоэкранный</PresentationFormat>
  <Paragraphs>74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Обеспеченность учебниками и учебными пособиями в 2023-2024 учебном году</vt:lpstr>
      <vt:lpstr>Ресурсы образования  в ГБОУ СОШ №3 г.о. Чапаевск</vt:lpstr>
      <vt:lpstr>Оснащение образовательного процесса в 2023/2024 учебном году  (приобретено к 01.09.2023)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Обеспеченность учебниками и учебными пособиями в 2023-2024 учебном году</dc:title>
  <dc:creator>УВР</dc:creator>
  <cp:lastModifiedBy>УВР</cp:lastModifiedBy>
  <cp:revision>11</cp:revision>
  <dcterms:created xsi:type="dcterms:W3CDTF">2023-10-27T06:16:21Z</dcterms:created>
  <dcterms:modified xsi:type="dcterms:W3CDTF">2023-10-30T09:04:47Z</dcterms:modified>
</cp:coreProperties>
</file>