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3" r:id="rId4"/>
  </p:sldMasterIdLst>
  <p:notesMasterIdLst>
    <p:notesMasterId r:id="rId20"/>
  </p:notesMasterIdLst>
  <p:handoutMasterIdLst>
    <p:handoutMasterId r:id="rId21"/>
  </p:handoutMasterIdLst>
  <p:sldIdLst>
    <p:sldId id="306" r:id="rId5"/>
    <p:sldId id="308" r:id="rId6"/>
    <p:sldId id="307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4" r:id="rId18"/>
    <p:sldId id="323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5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967" autoAdjust="0"/>
  </p:normalViewPr>
  <p:slideViewPr>
    <p:cSldViewPr snapToGrid="0">
      <p:cViewPr varScale="1">
        <p:scale>
          <a:sx n="76" d="100"/>
          <a:sy n="76" d="100"/>
        </p:scale>
        <p:origin x="420" y="48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99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3B1B801B-F4B8-459C-A0DB-42C00BB61E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0B2DC45-33C8-4ACD-A8B4-824FC0BA71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54181-0B45-450D-B35E-7AF7AACE2E53}" type="datetime1">
              <a:rPr lang="ru-RU" smtClean="0"/>
              <a:pPr/>
              <a:t>04.12.2025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9B46A40-0BDE-4957-9061-2503F40313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038A883-27AD-4BB1-B0C8-1BEB96FD4C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35BD9-EE19-4F70-92E5-2D59E67BD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486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435D3A4-2A58-4C50-BCBA-FDFC20DE69E5}" type="datetime1">
              <a:rPr lang="ru-RU" noProof="0" smtClean="0"/>
              <a:pPr rtl="0"/>
              <a:t>04.12.2025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939589-3E79-4C82-AA4A-FE78234FAA5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305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ru-RU" smtClean="0"/>
              <a:pPr rtl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30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r>
              <a:rPr lang="ru-RU" noProof="0" smtClean="0"/>
              <a:t>03.09.20ГГ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r>
              <a:rPr lang="ru-RU" noProof="0" smtClean="0"/>
              <a:t>Название презентации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D8DA9DAA-006C-4F4B-980E-E3DF019B24E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r>
              <a:rPr lang="ru-RU" noProof="0" smtClean="0"/>
              <a:t>03.09.20ГГ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r>
              <a:rPr lang="ru-RU" noProof="0" smtClean="0"/>
              <a:t>Название презентации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D8DA9DAA-006C-4F4B-980E-E3DF019B24E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=""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03.09.20ГГ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=""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Графический объект 12">
            <a:extLst>
              <a:ext uri="{FF2B5EF4-FFF2-40B4-BE49-F238E27FC236}">
                <a16:creationId xmlns=""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Графический объект 13">
            <a:extLst>
              <a:ext uri="{FF2B5EF4-FFF2-40B4-BE49-F238E27FC236}">
                <a16:creationId xmlns=""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Графический объект 15">
            <a:extLst>
              <a:ext uri="{FF2B5EF4-FFF2-40B4-BE49-F238E27FC236}">
                <a16:creationId xmlns=""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/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0" name="Рисунок 12">
            <a:extLst>
              <a:ext uri="{FF2B5EF4-FFF2-40B4-BE49-F238E27FC236}">
                <a16:creationId xmlns=""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1" name="Рисунок 12">
            <a:extLst>
              <a:ext uri="{FF2B5EF4-FFF2-40B4-BE49-F238E27FC236}">
                <a16:creationId xmlns=""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исунок 32">
            <a:extLst>
              <a:ext uri="{FF2B5EF4-FFF2-40B4-BE49-F238E27FC236}">
                <a16:creationId xmlns=""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2" name="Рисунок 31">
            <a:extLst>
              <a:ext uri="{FF2B5EF4-FFF2-40B4-BE49-F238E27FC236}">
                <a16:creationId xmlns=""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1" name="Рисунок 30">
            <a:extLst>
              <a:ext uri="{FF2B5EF4-FFF2-40B4-BE49-F238E27FC236}">
                <a16:creationId xmlns=""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0" name="Рисунок 29">
            <a:extLst>
              <a:ext uri="{FF2B5EF4-FFF2-40B4-BE49-F238E27FC236}">
                <a16:creationId xmlns=""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03.09.20ГГ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Графический объект 32">
            <a:extLst>
              <a:ext uri="{FF2B5EF4-FFF2-40B4-BE49-F238E27FC236}">
                <a16:creationId xmlns=""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Графический объект 33">
            <a:extLst>
              <a:ext uri="{FF2B5EF4-FFF2-40B4-BE49-F238E27FC236}">
                <a16:creationId xmlns=""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Графический объект 31">
            <a:extLst>
              <a:ext uri="{FF2B5EF4-FFF2-40B4-BE49-F238E27FC236}">
                <a16:creationId xmlns=""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=""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D8DA9DAA-006C-4F4B-980E-E3DF019B24E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Графический объект 12">
            <a:extLst>
              <a:ext uri="{FF2B5EF4-FFF2-40B4-BE49-F238E27FC236}">
                <a16:creationId xmlns=""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Графический объект 13">
            <a:extLst>
              <a:ext uri="{FF2B5EF4-FFF2-40B4-BE49-F238E27FC236}">
                <a16:creationId xmlns=""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Графический объект 15">
            <a:extLst>
              <a:ext uri="{FF2B5EF4-FFF2-40B4-BE49-F238E27FC236}">
                <a16:creationId xmlns=""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4" name="Графический объект 22">
            <a:extLst>
              <a:ext uri="{FF2B5EF4-FFF2-40B4-BE49-F238E27FC236}">
                <a16:creationId xmlns=""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5" name="Графический объект 21">
            <a:extLst>
              <a:ext uri="{FF2B5EF4-FFF2-40B4-BE49-F238E27FC236}">
                <a16:creationId xmlns=""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Графический объект 23">
            <a:extLst>
              <a:ext uri="{FF2B5EF4-FFF2-40B4-BE49-F238E27FC236}">
                <a16:creationId xmlns=""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Графический объект 15">
            <a:extLst>
              <a:ext uri="{FF2B5EF4-FFF2-40B4-BE49-F238E27FC236}">
                <a16:creationId xmlns=""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Графический объект 16">
            <a:extLst>
              <a:ext uri="{FF2B5EF4-FFF2-40B4-BE49-F238E27FC236}">
                <a16:creationId xmlns=""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Графический объект 14">
            <a:extLst>
              <a:ext uri="{FF2B5EF4-FFF2-40B4-BE49-F238E27FC236}">
                <a16:creationId xmlns=""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1D778-B565-4D7E-94D7-64010A445B68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0" name="Графический объект 15">
            <a:extLst>
              <a:ext uri="{FF2B5EF4-FFF2-40B4-BE49-F238E27FC236}">
                <a16:creationId xmlns=""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 16">
            <a:extLst>
              <a:ext uri="{FF2B5EF4-FFF2-40B4-BE49-F238E27FC236}">
                <a16:creationId xmlns=""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Графический объект 14">
            <a:extLst>
              <a:ext uri="{FF2B5EF4-FFF2-40B4-BE49-F238E27FC236}">
                <a16:creationId xmlns=""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r>
              <a:rPr lang="ru-RU" noProof="0" smtClean="0"/>
              <a:t>03.09.20ГГ</a:t>
            </a:r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r>
              <a:rPr lang="ru-RU" noProof="0" smtClean="0"/>
              <a:t>Название презентации</a:t>
            </a:r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D8DA9DAA-006C-4F4B-980E-E3DF019B24E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r>
              <a:rPr lang="ru-RU" noProof="0" smtClean="0"/>
              <a:t>03.09.20ГГ</a:t>
            </a:r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r>
              <a:rPr lang="ru-RU" noProof="0" smtClean="0"/>
              <a:t>Название презентации</a:t>
            </a:r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D8DA9DAA-006C-4F4B-980E-E3DF019B24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r>
              <a:rPr lang="ru-RU" noProof="0" smtClean="0"/>
              <a:t>03.09.20ГГ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r>
              <a:rPr lang="ru-RU" noProof="0" smtClean="0"/>
              <a:t>Название презентации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D8DA9DAA-006C-4F4B-980E-E3DF019B24E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rtl="0"/>
            <a:r>
              <a:rPr lang="ru-RU" noProof="0" smtClean="0"/>
              <a:t>03.09.20ГГ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rtl="0"/>
            <a:r>
              <a:rPr lang="ru-RU" noProof="0" smtClean="0"/>
              <a:t>Название презентации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rtl="0"/>
            <a:fld id="{D8DA9DAA-006C-4F4B-980E-E3DF019B24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rtl="0"/>
            <a:r>
              <a:rPr lang="ru-RU" noProof="0" smtClean="0"/>
              <a:t>03.09.20ГГ</a:t>
            </a:r>
            <a:endParaRPr lang="ru-RU" noProof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rtl="0"/>
            <a:r>
              <a:rPr lang="ru-RU" noProof="0" smtClean="0"/>
              <a:t>Название презентации</a:t>
            </a:r>
            <a:endParaRPr lang="ru-RU" noProof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rtl="0"/>
            <a:fld id="{D8DA9DAA-006C-4F4B-980E-E3DF019B24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3717" r:id="rId12"/>
    <p:sldLayoutId id="2147483713" r:id="rId13"/>
    <p:sldLayoutId id="2147483714" r:id="rId14"/>
    <p:sldLayoutId id="2147483715" r:id="rId15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3460" y="975360"/>
            <a:ext cx="10497312" cy="109728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200" spc="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41275" y="700056"/>
            <a:ext cx="8842076" cy="2357577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Arial Black" pitchFamily="34" charset="0"/>
              </a:rPr>
              <a:t>Эффективное взаимодействие с социальными партнёрами и родительской общественностью как основа формирования личности гражданина и патриота</a:t>
            </a:r>
            <a:endParaRPr lang="ru-RU" sz="2000" b="1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5736" y="2133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ГБОУ СОШ №3 г.о. Чапаевск  Самарской области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004648" y="3057633"/>
            <a:ext cx="50550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Макушина Екатерина Дмитриевна</a:t>
            </a:r>
            <a:r>
              <a:rPr lang="ru-RU" sz="2400" dirty="0" smtClean="0"/>
              <a:t>, советник директора по воспитанию и взаимодействию с детскими общественными организациями</a:t>
            </a:r>
          </a:p>
          <a:p>
            <a:r>
              <a:rPr lang="ru-RU" sz="2400" b="1" dirty="0" smtClean="0"/>
              <a:t>Ретина Елена Александровна</a:t>
            </a:r>
          </a:p>
          <a:p>
            <a:r>
              <a:rPr lang="ru-RU" sz="2400" dirty="0" smtClean="0"/>
              <a:t>куратор ВР</a:t>
            </a:r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411" y="0"/>
            <a:ext cx="1523097" cy="10135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22" y="3042597"/>
            <a:ext cx="4585178" cy="343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2274" y="274638"/>
            <a:ext cx="8969310" cy="11430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effectLst/>
              </a:rPr>
              <a:t>Социокультурное сотрудничество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ru-RU" noProof="0" smtClean="0"/>
              <a:pPr rtl="0"/>
              <a:t>10</a:t>
            </a:fld>
            <a:endParaRPr lang="ru-RU" noProof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71" y="1240165"/>
            <a:ext cx="7283644" cy="4053448"/>
          </a:xfrm>
          <a:prstGeom prst="rect">
            <a:avLst/>
          </a:prstGeom>
        </p:spPr>
      </p:pic>
      <p:pic>
        <p:nvPicPr>
          <p:cNvPr id="8" name="Объект 7" descr="изображение_viber_2023-02-27_14-22-47-0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78393" y="4484144"/>
            <a:ext cx="2933191" cy="21998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050" y="4418835"/>
            <a:ext cx="3020270" cy="2265203"/>
          </a:xfrm>
          <a:prstGeom prst="rect">
            <a:avLst/>
          </a:prstGeom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177" y="226613"/>
            <a:ext cx="1523097" cy="10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2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918" y="4215613"/>
            <a:ext cx="3285565" cy="24641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7728" y="274638"/>
            <a:ext cx="8823856" cy="1143000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Здоровьесбережение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B9BA2-47CD-4FBB-9DF1-0ABEC1136E6D}" type="datetime1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ru-RU" noProof="0" smtClean="0"/>
              <a:pPr rtl="0"/>
              <a:t>11</a:t>
            </a:fld>
            <a:endParaRPr lang="ru-RU" noProof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382" y="1190929"/>
            <a:ext cx="8024433" cy="3862284"/>
          </a:xfrm>
          <a:prstGeom prst="rect">
            <a:avLst/>
          </a:prstGeom>
        </p:spPr>
      </p:pic>
      <p:pic>
        <p:nvPicPr>
          <p:cNvPr id="8" name="Picture 5" descr="P10104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31" y="4215613"/>
            <a:ext cx="3103593" cy="232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7411" y="274638"/>
            <a:ext cx="1523097" cy="10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3164" y="274638"/>
            <a:ext cx="8778419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Культура и просвещение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ru-RU" noProof="0" smtClean="0"/>
              <a:pPr rtl="0"/>
              <a:t>12</a:t>
            </a:fld>
            <a:endParaRPr lang="ru-RU" noProof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098" y="1210062"/>
            <a:ext cx="7325286" cy="4117630"/>
          </a:xfrm>
          <a:prstGeom prst="rect">
            <a:avLst/>
          </a:prstGeom>
        </p:spPr>
      </p:pic>
      <p:pic>
        <p:nvPicPr>
          <p:cNvPr id="8" name="Объект 7" descr="photo_2023-12-05_12-42-5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92179" y="4129121"/>
            <a:ext cx="3219405" cy="2414554"/>
          </a:xfrm>
          <a:prstGeom prst="rect">
            <a:avLst/>
          </a:prstGeom>
        </p:spPr>
      </p:pic>
      <p:pic>
        <p:nvPicPr>
          <p:cNvPr id="9" name="Рисунок 8" descr="photo_2023-12-05_12-42-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509" y="4129121"/>
            <a:ext cx="3253714" cy="2440286"/>
          </a:xfrm>
          <a:prstGeom prst="rect">
            <a:avLst/>
          </a:prstGeom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549" y="196510"/>
            <a:ext cx="1523097" cy="10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2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2155" y="145190"/>
            <a:ext cx="845569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Результаты работы системы 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298318"/>
              </p:ext>
            </p:extLst>
          </p:nvPr>
        </p:nvGraphicFramePr>
        <p:xfrm>
          <a:off x="1586752" y="1295400"/>
          <a:ext cx="10324832" cy="548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62416"/>
                <a:gridCol w="5162416"/>
              </a:tblGrid>
              <a:tr h="34518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Внутренние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Внешние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</a:tr>
              <a:tr h="48446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вовлеченности родителей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совместную деятельность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гражданской ответственности учащихся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социализированности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личности учащихся, характеризующихся следующими показателями: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автономность (</a:t>
                      </a: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принятие себя, как личности, признание своей социальной и человеческой ценности);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</a:t>
                      </a: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адаптация (способность вести позитивный диалог с властью, гражданами);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активность </a:t>
                      </a:r>
                      <a:r>
                        <a:rPr lang="ru-RU" sz="16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(осознанная ориентация на личное участие в решении задач, стоящих перед коллективом и обществом в целом).</a:t>
                      </a:r>
                      <a:endParaRPr lang="ru-RU" sz="16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Активная позиция родителей, вовлеченных в деятельность 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включенность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школьников и их родителей в жизнедеятельность социума через: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активную деятельность по сохранению исторической памяти (экскурсионная деятельность);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разработку и реализацию социальных проектов, направленных на решение проблем социума 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Юнармия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Движение первых, Орлята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волонтерскую деятельность;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деятельности органов ученического и родительского самоуправления; 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деятельности городских молодежных организаций.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148" marR="41148" marT="0" marB="0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ru-RU" noProof="0" smtClean="0"/>
              <a:pPr rtl="0"/>
              <a:t>13</a:t>
            </a:fld>
            <a:endParaRPr lang="ru-RU" noProof="0"/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965" y="209914"/>
            <a:ext cx="1523097" cy="10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8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66948" y="109732"/>
            <a:ext cx="9875520" cy="1149725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СОВЕТ   ОТЦОВ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66947" y="1513634"/>
            <a:ext cx="9875520" cy="1752600"/>
          </a:xfrm>
        </p:spPr>
        <p:txBody>
          <a:bodyPr/>
          <a:lstStyle/>
          <a:p>
            <a:r>
              <a:rPr lang="ru-RU" dirty="0" smtClean="0"/>
              <a:t>Мужской взгляд на воспитание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14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7" name="Рисунок 6" descr="photo_2024-12-15_14-07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166" y="2799270"/>
            <a:ext cx="4307457" cy="3230593"/>
          </a:xfrm>
          <a:prstGeom prst="rect">
            <a:avLst/>
          </a:prstGeom>
        </p:spPr>
      </p:pic>
      <p:pic>
        <p:nvPicPr>
          <p:cNvPr id="8" name="Рисунок 7" descr="совет отцо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155277"/>
            <a:ext cx="3335547" cy="2501660"/>
          </a:xfrm>
          <a:prstGeom prst="rect">
            <a:avLst/>
          </a:prstGeom>
        </p:spPr>
      </p:pic>
      <p:pic>
        <p:nvPicPr>
          <p:cNvPr id="9" name="Рисунок 8" descr="photo_2025-01-04_21-42-15.jpg"/>
          <p:cNvPicPr>
            <a:picLocks noChangeAspect="1"/>
          </p:cNvPicPr>
          <p:nvPr/>
        </p:nvPicPr>
        <p:blipFill>
          <a:blip r:embed="rId4"/>
          <a:srcRect t="40252" b="14843"/>
          <a:stretch>
            <a:fillRect/>
          </a:stretch>
        </p:blipFill>
        <p:spPr>
          <a:xfrm>
            <a:off x="6595253" y="2803585"/>
            <a:ext cx="5143500" cy="320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3460" y="975360"/>
            <a:ext cx="10497312" cy="109728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3200" spc="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26875" y="1118544"/>
            <a:ext cx="10251105" cy="251317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Давайте вместе стремиться к новым вершинам, ведь каждый из нас способен внести свой вклад в общее дело и сделать мир лучше!</a:t>
            </a:r>
          </a:p>
          <a:p>
            <a:pPr algn="ctr"/>
            <a:endParaRPr lang="ru-RU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411" y="0"/>
            <a:ext cx="1523097" cy="1013552"/>
          </a:xfrm>
          <a:prstGeom prst="rect">
            <a:avLst/>
          </a:prstGeom>
        </p:spPr>
      </p:pic>
      <p:pic>
        <p:nvPicPr>
          <p:cNvPr id="9" name="Рисунок 8" descr="photo_2024-06-20_11-06-37.jpg"/>
          <p:cNvPicPr>
            <a:picLocks noChangeAspect="1"/>
          </p:cNvPicPr>
          <p:nvPr/>
        </p:nvPicPr>
        <p:blipFill>
          <a:blip r:embed="rId4"/>
          <a:srcRect t="16208"/>
          <a:stretch>
            <a:fillRect/>
          </a:stretch>
        </p:blipFill>
        <p:spPr>
          <a:xfrm>
            <a:off x="1621176" y="3631722"/>
            <a:ext cx="6167887" cy="29071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48118" y="3859299"/>
            <a:ext cx="2610632" cy="261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9983" y="183198"/>
            <a:ext cx="7003229" cy="8303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Новизна данного опыта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3664" y="1554480"/>
            <a:ext cx="9264396" cy="48006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Выработка единых подходов к </a:t>
            </a:r>
            <a:r>
              <a:rPr lang="ru-RU" dirty="0" err="1" smtClean="0"/>
              <a:t>социокультурной</a:t>
            </a:r>
            <a:r>
              <a:rPr lang="ru-RU" dirty="0" smtClean="0"/>
              <a:t> и просветительской деятельности в образовательном учреждении, </a:t>
            </a:r>
          </a:p>
          <a:p>
            <a:pPr lvl="0"/>
            <a:r>
              <a:rPr lang="ru-RU" dirty="0" smtClean="0"/>
              <a:t>Преемственность в работе школьного и дополнительного образования;</a:t>
            </a:r>
          </a:p>
          <a:p>
            <a:pPr lvl="0"/>
            <a:r>
              <a:rPr lang="ru-RU" dirty="0" smtClean="0"/>
              <a:t>Высокий уровень самоопределения, социальной и профессиональной ориентации и адаптации учащихся и их родителей. </a:t>
            </a:r>
          </a:p>
          <a:p>
            <a:pPr lvl="0"/>
            <a:r>
              <a:rPr lang="ru-RU" dirty="0" smtClean="0"/>
              <a:t>Новые более эффективные формы взаимодействия с социальными партнерами, использования педагогических ресурсов социального окружения.  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ru-RU" noProof="0" smtClean="0"/>
              <a:pPr rtl="0"/>
              <a:t>2</a:t>
            </a:fld>
            <a:endParaRPr lang="ru-RU" noProof="0"/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623" y="114208"/>
            <a:ext cx="1523097" cy="1013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5185" y="80010"/>
            <a:ext cx="8577610" cy="6778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Цель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ru-RU" noProof="0" smtClean="0"/>
              <a:pPr rtl="0"/>
              <a:t>3</a:t>
            </a:fld>
            <a:endParaRPr lang="ru-RU" noProof="0"/>
          </a:p>
        </p:txBody>
      </p:sp>
      <p:sp>
        <p:nvSpPr>
          <p:cNvPr id="6148" name="Поле 5"/>
          <p:cNvSpPr txBox="1">
            <a:spLocks noChangeArrowheads="1"/>
          </p:cNvSpPr>
          <p:nvPr/>
        </p:nvSpPr>
        <p:spPr bwMode="auto">
          <a:xfrm>
            <a:off x="2631758" y="954405"/>
            <a:ext cx="2020924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Оперативная цель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Поле 6"/>
          <p:cNvSpPr txBox="1">
            <a:spLocks noChangeArrowheads="1"/>
          </p:cNvSpPr>
          <p:nvPr/>
        </p:nvSpPr>
        <p:spPr bwMode="auto">
          <a:xfrm>
            <a:off x="5586413" y="972820"/>
            <a:ext cx="1958975" cy="317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Стратегическая цель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Выгнутая вниз стрелка 4"/>
          <p:cNvSpPr>
            <a:spLocks noChangeArrowheads="1"/>
          </p:cNvSpPr>
          <p:nvPr/>
        </p:nvSpPr>
        <p:spPr bwMode="auto">
          <a:xfrm>
            <a:off x="4446905" y="3422015"/>
            <a:ext cx="1628775" cy="400050"/>
          </a:xfrm>
          <a:prstGeom prst="curvedUpArrow">
            <a:avLst>
              <a:gd name="adj1" fmla="val 81429"/>
              <a:gd name="adj2" fmla="val 162857"/>
              <a:gd name="adj3" fmla="val 33333"/>
            </a:avLst>
          </a:prstGeom>
          <a:solidFill>
            <a:srgbClr val="FFFFFF"/>
          </a:solidFill>
          <a:ln w="3175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5" name="Выгнутая вниз стрелка 3"/>
          <p:cNvSpPr>
            <a:spLocks noChangeArrowheads="1"/>
          </p:cNvSpPr>
          <p:nvPr/>
        </p:nvSpPr>
        <p:spPr bwMode="auto">
          <a:xfrm>
            <a:off x="7793990" y="3410268"/>
            <a:ext cx="1628775" cy="400050"/>
          </a:xfrm>
          <a:prstGeom prst="curvedUpArrow">
            <a:avLst>
              <a:gd name="adj1" fmla="val 81429"/>
              <a:gd name="adj2" fmla="val 162857"/>
              <a:gd name="adj3" fmla="val 33333"/>
            </a:avLst>
          </a:prstGeom>
          <a:solidFill>
            <a:srgbClr val="FFFFFF"/>
          </a:solidFill>
          <a:ln w="3175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269808" y="1347471"/>
            <a:ext cx="2523172" cy="1997709"/>
          </a:xfrm>
          <a:prstGeom prst="rect">
            <a:avLst/>
          </a:prstGeom>
          <a:solidFill>
            <a:srgbClr val="B4C6E7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условий для всестороннего воспитания учащихся, увеличение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досуговых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мероприятий за счет эффективного использования родительского потенциала, сотрудничества с соц.партнерами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535984" y="1342127"/>
            <a:ext cx="2572702" cy="2011680"/>
          </a:xfrm>
          <a:prstGeom prst="rect">
            <a:avLst/>
          </a:prstGeom>
          <a:solidFill>
            <a:srgbClr val="B4C6E7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учащийся + школа + семья + соц. партнеры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8747760" y="1354773"/>
            <a:ext cx="2351723" cy="1944687"/>
          </a:xfrm>
          <a:prstGeom prst="rect">
            <a:avLst/>
          </a:prstGeom>
          <a:solidFill>
            <a:srgbClr val="B4C6E7"/>
          </a:solidFill>
          <a:ln w="38100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модели системы работы с родителями, направленной на формирования активной гражданской позиции учащихся, развитие волонтерского движения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-221672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SrgIsSnm4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360" y="4069080"/>
            <a:ext cx="3985956" cy="2659380"/>
          </a:xfrm>
          <a:prstGeom prst="rect">
            <a:avLst/>
          </a:prstGeom>
          <a:ln>
            <a:noFill/>
          </a:ln>
        </p:spPr>
      </p:pic>
      <p:pic>
        <p:nvPicPr>
          <p:cNvPr id="16" name="Рисунок 1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258" y="32809"/>
            <a:ext cx="1523097" cy="1013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1539" y="167640"/>
            <a:ext cx="8714948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Задачи: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7944" y="1310639"/>
            <a:ext cx="9997440" cy="506428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Повышение чувства гражданской ответственности и активности детей, родителей, педагогов в </a:t>
            </a:r>
            <a:r>
              <a:rPr lang="ru-RU" dirty="0" err="1" smtClean="0"/>
              <a:t>социокультурной</a:t>
            </a:r>
            <a:r>
              <a:rPr lang="ru-RU" dirty="0" smtClean="0"/>
              <a:t> среде; </a:t>
            </a:r>
          </a:p>
          <a:p>
            <a:pPr lvl="0"/>
            <a:r>
              <a:rPr lang="ru-RU" dirty="0" smtClean="0"/>
              <a:t>Расширение сферы общения семей;</a:t>
            </a:r>
          </a:p>
          <a:p>
            <a:pPr lvl="0"/>
            <a:r>
              <a:rPr lang="ru-RU" dirty="0" smtClean="0"/>
              <a:t>Формирование навыков эффективной коммуникации;</a:t>
            </a:r>
          </a:p>
          <a:p>
            <a:pPr lvl="0"/>
            <a:r>
              <a:rPr lang="ru-RU" dirty="0" smtClean="0"/>
              <a:t>Вовлечение  семьи в единое образовательное пространство;</a:t>
            </a:r>
          </a:p>
          <a:p>
            <a:pPr lvl="0"/>
            <a:r>
              <a:rPr lang="ru-RU" dirty="0" smtClean="0"/>
              <a:t>Успешная социализация детей и их родителей;</a:t>
            </a:r>
          </a:p>
          <a:p>
            <a:pPr lvl="0"/>
            <a:r>
              <a:rPr lang="ru-RU" dirty="0" smtClean="0"/>
              <a:t>Изучение, сохранение и передача семейных традиций и ценностей;</a:t>
            </a:r>
          </a:p>
          <a:p>
            <a:pPr lvl="0"/>
            <a:r>
              <a:rPr lang="ru-RU" dirty="0" smtClean="0"/>
              <a:t>Развитие партнерских отношений с субъектами </a:t>
            </a:r>
            <a:r>
              <a:rPr lang="ru-RU" dirty="0" err="1" smtClean="0"/>
              <a:t>социокультурной</a:t>
            </a:r>
            <a:r>
              <a:rPr lang="ru-RU" dirty="0" smtClean="0"/>
              <a:t> и просветительской деятельности ОО (</a:t>
            </a:r>
            <a:r>
              <a:rPr lang="ru-RU" i="1" dirty="0" smtClean="0"/>
              <a:t>статья 44 ФЗ – 273 «Об образовании»</a:t>
            </a:r>
            <a:r>
              <a:rPr lang="ru-RU" dirty="0" smtClean="0"/>
              <a:t>).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ru-RU" noProof="0" smtClean="0"/>
              <a:pPr rtl="0"/>
              <a:t>4</a:t>
            </a:fld>
            <a:endParaRPr lang="ru-RU" noProof="0"/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442" y="102778"/>
            <a:ext cx="1523097" cy="1013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7294" y="510858"/>
            <a:ext cx="9071386" cy="8836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Этапы реализации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u="sng" dirty="0" smtClean="0">
                <a:solidFill>
                  <a:schemeClr val="tx1"/>
                </a:solidFill>
              </a:rPr>
              <a:t>1.Подготовительный этап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4144" y="2070340"/>
            <a:ext cx="9274316" cy="417806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Создание команды единомышленников;</a:t>
            </a:r>
          </a:p>
          <a:p>
            <a:pPr lvl="0"/>
            <a:r>
              <a:rPr lang="ru-RU" dirty="0" smtClean="0"/>
              <a:t>Мотивирование всех целевых групп;</a:t>
            </a:r>
          </a:p>
          <a:p>
            <a:pPr lvl="0"/>
            <a:r>
              <a:rPr lang="ru-RU" dirty="0" smtClean="0"/>
              <a:t>Выработка единых подходов, механизмов </a:t>
            </a:r>
            <a:r>
              <a:rPr lang="ru-RU" dirty="0" err="1" smtClean="0"/>
              <a:t>социокультурной</a:t>
            </a:r>
            <a:r>
              <a:rPr lang="ru-RU" dirty="0" smtClean="0"/>
              <a:t> и волонтерской деятельности.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ru-RU" noProof="0" smtClean="0"/>
              <a:pPr rtl="0"/>
              <a:t>5</a:t>
            </a:fld>
            <a:endParaRPr lang="ru-RU" noProof="0"/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70" y="161235"/>
            <a:ext cx="1523097" cy="1013552"/>
          </a:xfrm>
          <a:prstGeom prst="rect">
            <a:avLst/>
          </a:prstGeom>
        </p:spPr>
      </p:pic>
      <p:pic>
        <p:nvPicPr>
          <p:cNvPr id="8" name="Рисунок 7" descr="СОШ 3 Чапаевск ЮИДовская семья область.jpg"/>
          <p:cNvPicPr>
            <a:picLocks noChangeAspect="1"/>
          </p:cNvPicPr>
          <p:nvPr/>
        </p:nvPicPr>
        <p:blipFill>
          <a:blip r:embed="rId3"/>
          <a:srcRect t="21291"/>
          <a:stretch>
            <a:fillRect/>
          </a:stretch>
        </p:blipFill>
        <p:spPr>
          <a:xfrm>
            <a:off x="4459856" y="4442604"/>
            <a:ext cx="3740989" cy="2208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Организация совместной деятельности;</a:t>
            </a:r>
          </a:p>
          <a:p>
            <a:pPr lvl="0"/>
            <a:r>
              <a:rPr lang="ru-RU" dirty="0" smtClean="0"/>
              <a:t>Развитие и поддержка добровольческого движения;</a:t>
            </a:r>
          </a:p>
          <a:p>
            <a:pPr lvl="0"/>
            <a:r>
              <a:rPr lang="ru-RU" dirty="0" smtClean="0"/>
              <a:t>Вовлечение родителей в процесс волонтерского и патриотического воспитания учащихся (</a:t>
            </a:r>
            <a:r>
              <a:rPr lang="ru-RU" i="1" dirty="0" smtClean="0"/>
              <a:t>Движение Первых</a:t>
            </a:r>
            <a:r>
              <a:rPr lang="ru-RU" dirty="0" smtClean="0"/>
              <a:t>, </a:t>
            </a:r>
            <a:r>
              <a:rPr lang="ru-RU" i="1" dirty="0" smtClean="0"/>
              <a:t>Юнармейский отряд, Волонтерский отряд, Юннаты, Совет отцов</a:t>
            </a:r>
            <a:r>
              <a:rPr lang="ru-RU" dirty="0" smtClean="0"/>
              <a:t>);</a:t>
            </a:r>
          </a:p>
          <a:p>
            <a:pPr lvl="0"/>
            <a:r>
              <a:rPr lang="ru-RU" dirty="0" smtClean="0"/>
              <a:t>Увеличение количества учащихся, вовлеченных в деятельность Движения Первых, юнармейского и волонтерского движения;</a:t>
            </a:r>
          </a:p>
          <a:p>
            <a:pPr lvl="0"/>
            <a:r>
              <a:rPr lang="ru-RU" dirty="0" smtClean="0"/>
              <a:t>Формирование нравственной устойчивости, общественной активности, расширение социального опыта учащихся;</a:t>
            </a:r>
          </a:p>
          <a:p>
            <a:pPr lvl="0"/>
            <a:r>
              <a:rPr lang="ru-RU" dirty="0" smtClean="0"/>
              <a:t>Развитие партнерских отношений с субъектами </a:t>
            </a:r>
            <a:r>
              <a:rPr lang="ru-RU" dirty="0" err="1" smtClean="0"/>
              <a:t>социокультурной</a:t>
            </a:r>
            <a:r>
              <a:rPr lang="ru-RU" dirty="0" smtClean="0"/>
              <a:t> и просветительской деятельности ОО.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ru-RU" noProof="0" smtClean="0"/>
              <a:pPr rtl="0"/>
              <a:t>6</a:t>
            </a:fld>
            <a:endParaRPr lang="ru-RU" noProof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40740" y="274638"/>
            <a:ext cx="8670843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Этапы реализации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u="sng" dirty="0" smtClean="0">
                <a:solidFill>
                  <a:schemeClr val="tx1"/>
                </a:solidFill>
              </a:rPr>
              <a:t>2.Основной этап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623" y="107577"/>
            <a:ext cx="1523097" cy="1013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Общественная оценка потенциальной полезности и значимости представленной модели системы работы с родителями;</a:t>
            </a:r>
          </a:p>
          <a:p>
            <a:pPr lvl="0"/>
            <a:r>
              <a:rPr lang="ru-RU" dirty="0" smtClean="0"/>
              <a:t>Увеличение охвата всех целевых групп патриотического и </a:t>
            </a:r>
          </a:p>
          <a:p>
            <a:pPr lvl="0">
              <a:buNone/>
            </a:pPr>
            <a:r>
              <a:rPr lang="ru-RU" dirty="0" smtClean="0"/>
              <a:t>   волонтерского движения</a:t>
            </a:r>
          </a:p>
          <a:p>
            <a:pPr>
              <a:buNone/>
            </a:pPr>
            <a:r>
              <a:rPr lang="ru-RU" sz="2000" dirty="0" smtClean="0"/>
              <a:t>           Воспитанников - 80%</a:t>
            </a:r>
          </a:p>
          <a:p>
            <a:pPr>
              <a:buNone/>
            </a:pPr>
            <a:r>
              <a:rPr lang="ru-RU" sz="2000" dirty="0" smtClean="0"/>
              <a:t>           Родителей - 50%</a:t>
            </a:r>
          </a:p>
          <a:p>
            <a:pPr>
              <a:buNone/>
            </a:pPr>
            <a:r>
              <a:rPr lang="ru-RU" sz="2000" dirty="0" smtClean="0"/>
              <a:t>           Педагогов - 100%</a:t>
            </a:r>
          </a:p>
          <a:p>
            <a:pPr>
              <a:buNone/>
            </a:pPr>
            <a:r>
              <a:rPr lang="ru-RU" sz="2000" dirty="0" smtClean="0"/>
              <a:t>           Общественности - 30%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ru-RU" noProof="0" smtClean="0"/>
              <a:pPr rtl="0"/>
              <a:t>7</a:t>
            </a:fld>
            <a:endParaRPr lang="ru-RU" noProof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67634" y="274638"/>
            <a:ext cx="8643949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Этапы реализации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u="sng" dirty="0" smtClean="0">
                <a:solidFill>
                  <a:schemeClr val="tx1"/>
                </a:solidFill>
              </a:rPr>
              <a:t>3.Заключительный этап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fsZTVYa5NQ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900" y="3745230"/>
            <a:ext cx="3754120" cy="2815590"/>
          </a:xfrm>
          <a:prstGeom prst="rect">
            <a:avLst/>
          </a:prstGeom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517" y="217488"/>
            <a:ext cx="1523097" cy="1013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0508" y="274638"/>
            <a:ext cx="8961076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Схема взаимодействия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ru-RU" noProof="0" smtClean="0"/>
              <a:pPr rtl="0"/>
              <a:t>8</a:t>
            </a:fld>
            <a:endParaRPr lang="ru-RU" noProof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8270" y="1655552"/>
            <a:ext cx="9094690" cy="455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411" y="164148"/>
            <a:ext cx="1523097" cy="1013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9434" y="274638"/>
            <a:ext cx="8952149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/>
              </a:rPr>
              <a:t>Партнерство и просвещение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12/4/2025</a:t>
            </a:fld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8DA9DAA-006C-4F4B-980E-E3DF019B24E2}" type="slidenum">
              <a:rPr lang="ru-RU" noProof="0" smtClean="0"/>
              <a:pPr rtl="0"/>
              <a:t>9</a:t>
            </a:fld>
            <a:endParaRPr lang="ru-RU" noProof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338" y="1417638"/>
            <a:ext cx="7587481" cy="5103085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063" y="1729638"/>
            <a:ext cx="3513807" cy="4575912"/>
          </a:xfrm>
          <a:prstGeom prst="rect">
            <a:avLst/>
          </a:prstGeom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338" y="274638"/>
            <a:ext cx="1523097" cy="1013552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940943" y="3053750"/>
            <a:ext cx="1820174" cy="1233577"/>
          </a:xfrm>
          <a:prstGeom prst="roundRect">
            <a:avLst/>
          </a:prstGeom>
          <a:solidFill>
            <a:srgbClr val="D55C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Вместе к успеху!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919F73-B6C2-4A43-95E2-833EC48925FE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16c05727-aa75-4e4a-9b5f-8a80a1165891"/>
    <ds:schemaRef ds:uri="71af3243-3dd4-4a8d-8c0d-dd76da1f02a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</TotalTime>
  <Words>562</Words>
  <Application>Microsoft Office PowerPoint</Application>
  <PresentationFormat>Широкоэкранный</PresentationFormat>
  <Paragraphs>90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Calibri</vt:lpstr>
      <vt:lpstr>Corbel</vt:lpstr>
      <vt:lpstr>Gill Sans MT</vt:lpstr>
      <vt:lpstr>Symbol</vt:lpstr>
      <vt:lpstr>Times New Roman</vt:lpstr>
      <vt:lpstr>Verdana</vt:lpstr>
      <vt:lpstr>Wingdings 2</vt:lpstr>
      <vt:lpstr>Солнцестояние</vt:lpstr>
      <vt:lpstr> </vt:lpstr>
      <vt:lpstr>Новизна данного опыта  </vt:lpstr>
      <vt:lpstr>Цель</vt:lpstr>
      <vt:lpstr>Задачи:</vt:lpstr>
      <vt:lpstr>Этапы реализации 1.Подготовительный этап </vt:lpstr>
      <vt:lpstr>Этапы реализации 2.Основной этап </vt:lpstr>
      <vt:lpstr>Этапы реализации 3.Заключительный этап </vt:lpstr>
      <vt:lpstr>Схема взаимодействия</vt:lpstr>
      <vt:lpstr>Партнерство и просвещение</vt:lpstr>
      <vt:lpstr>Социокультурное сотрудничество </vt:lpstr>
      <vt:lpstr>Здоровьесбережение</vt:lpstr>
      <vt:lpstr>Культура и просвещение</vt:lpstr>
      <vt:lpstr>Результаты работы системы  </vt:lpstr>
      <vt:lpstr>СОВЕТ   ОТЦОВ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суицидального поведения несовершеннолетних</dc:title>
  <dc:creator>Даниил Дедушкин</dc:creator>
  <cp:lastModifiedBy>user</cp:lastModifiedBy>
  <cp:revision>55</cp:revision>
  <dcterms:created xsi:type="dcterms:W3CDTF">2024-01-10T16:44:54Z</dcterms:created>
  <dcterms:modified xsi:type="dcterms:W3CDTF">2025-12-04T13:57:58Z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